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9" r:id="rId5"/>
    <p:sldId id="258" r:id="rId6"/>
    <p:sldId id="265" r:id="rId7"/>
    <p:sldId id="290" r:id="rId8"/>
    <p:sldId id="260" r:id="rId9"/>
    <p:sldId id="267" r:id="rId10"/>
    <p:sldId id="263" r:id="rId11"/>
    <p:sldId id="268"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9" r:id="rId25"/>
    <p:sldId id="275" r:id="rId26"/>
    <p:sldId id="269" r:id="rId27"/>
    <p:sldId id="270" r:id="rId28"/>
    <p:sldId id="271" r:id="rId29"/>
    <p:sldId id="273" r:id="rId30"/>
    <p:sldId id="272" r:id="rId31"/>
    <p:sldId id="274" r:id="rId32"/>
    <p:sldId id="264" r:id="rId33"/>
    <p:sldId id="288" r:id="rId34"/>
    <p:sldId id="291" r:id="rId3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Graf" initials="MG" lastIdx="1" clrIdx="0">
    <p:extLst>
      <p:ext uri="{19B8F6BF-5375-455C-9EA6-DF929625EA0E}">
        <p15:presenceInfo xmlns:p15="http://schemas.microsoft.com/office/powerpoint/2012/main" userId="2114a9dcf24627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4660"/>
  </p:normalViewPr>
  <p:slideViewPr>
    <p:cSldViewPr snapToGrid="0">
      <p:cViewPr varScale="1">
        <p:scale>
          <a:sx n="83" d="100"/>
          <a:sy n="83" d="100"/>
        </p:scale>
        <p:origin x="72" y="8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0FC448-1485-4ED7-E851-A0E4634C2C5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A77BCC2-5F63-6A08-F04E-20C3E25E49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AB77703-453D-F0EE-3D5D-DF710CF98DF5}"/>
              </a:ext>
            </a:extLst>
          </p:cNvPr>
          <p:cNvSpPr>
            <a:spLocks noGrp="1"/>
          </p:cNvSpPr>
          <p:nvPr>
            <p:ph type="dt" sz="half" idx="10"/>
          </p:nvPr>
        </p:nvSpPr>
        <p:spPr/>
        <p:txBody>
          <a:bodyPr/>
          <a:lstStyle/>
          <a:p>
            <a:fld id="{6E64EFEE-EDF0-44B9-A48F-91FD85A2B965}" type="datetimeFigureOut">
              <a:rPr lang="de-DE" smtClean="0"/>
              <a:t>25.07.2024</a:t>
            </a:fld>
            <a:endParaRPr lang="de-DE"/>
          </a:p>
        </p:txBody>
      </p:sp>
      <p:sp>
        <p:nvSpPr>
          <p:cNvPr id="5" name="Fußzeilenplatzhalter 4">
            <a:extLst>
              <a:ext uri="{FF2B5EF4-FFF2-40B4-BE49-F238E27FC236}">
                <a16:creationId xmlns:a16="http://schemas.microsoft.com/office/drawing/2014/main" id="{D25D35E5-A421-B94E-8840-3FBD3485936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8F07E53-3AF7-C748-4626-54D45B150154}"/>
              </a:ext>
            </a:extLst>
          </p:cNvPr>
          <p:cNvSpPr>
            <a:spLocks noGrp="1"/>
          </p:cNvSpPr>
          <p:nvPr>
            <p:ph type="sldNum" sz="quarter" idx="12"/>
          </p:nvPr>
        </p:nvSpPr>
        <p:spPr/>
        <p:txBody>
          <a:bodyPr/>
          <a:lstStyle/>
          <a:p>
            <a:fld id="{282A4182-205D-4496-B607-6F5E658180DA}" type="slidenum">
              <a:rPr lang="de-DE" smtClean="0"/>
              <a:t>‹Nr.›</a:t>
            </a:fld>
            <a:endParaRPr lang="de-DE"/>
          </a:p>
        </p:txBody>
      </p:sp>
    </p:spTree>
    <p:extLst>
      <p:ext uri="{BB962C8B-B14F-4D97-AF65-F5344CB8AC3E}">
        <p14:creationId xmlns:p14="http://schemas.microsoft.com/office/powerpoint/2010/main" val="55218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9341C-09A2-2D91-9AEF-05B330781DA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08BB27A-44E4-85C7-0CB4-8A136F82721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616114F-E88F-DF77-2E27-CA3F69C43525}"/>
              </a:ext>
            </a:extLst>
          </p:cNvPr>
          <p:cNvSpPr>
            <a:spLocks noGrp="1"/>
          </p:cNvSpPr>
          <p:nvPr>
            <p:ph type="dt" sz="half" idx="10"/>
          </p:nvPr>
        </p:nvSpPr>
        <p:spPr/>
        <p:txBody>
          <a:bodyPr/>
          <a:lstStyle/>
          <a:p>
            <a:fld id="{6E64EFEE-EDF0-44B9-A48F-91FD85A2B965}" type="datetimeFigureOut">
              <a:rPr lang="de-DE" smtClean="0"/>
              <a:t>25.07.2024</a:t>
            </a:fld>
            <a:endParaRPr lang="de-DE"/>
          </a:p>
        </p:txBody>
      </p:sp>
      <p:sp>
        <p:nvSpPr>
          <p:cNvPr id="5" name="Fußzeilenplatzhalter 4">
            <a:extLst>
              <a:ext uri="{FF2B5EF4-FFF2-40B4-BE49-F238E27FC236}">
                <a16:creationId xmlns:a16="http://schemas.microsoft.com/office/drawing/2014/main" id="{3E30D28A-F96B-26B4-130E-41D7EBD1BE7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C7DFDE8-9C4C-C066-43D3-6B5784518A55}"/>
              </a:ext>
            </a:extLst>
          </p:cNvPr>
          <p:cNvSpPr>
            <a:spLocks noGrp="1"/>
          </p:cNvSpPr>
          <p:nvPr>
            <p:ph type="sldNum" sz="quarter" idx="12"/>
          </p:nvPr>
        </p:nvSpPr>
        <p:spPr/>
        <p:txBody>
          <a:bodyPr/>
          <a:lstStyle/>
          <a:p>
            <a:fld id="{282A4182-205D-4496-B607-6F5E658180DA}" type="slidenum">
              <a:rPr lang="de-DE" smtClean="0"/>
              <a:t>‹Nr.›</a:t>
            </a:fld>
            <a:endParaRPr lang="de-DE"/>
          </a:p>
        </p:txBody>
      </p:sp>
    </p:spTree>
    <p:extLst>
      <p:ext uri="{BB962C8B-B14F-4D97-AF65-F5344CB8AC3E}">
        <p14:creationId xmlns:p14="http://schemas.microsoft.com/office/powerpoint/2010/main" val="4057530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0D6A2D7-7E97-2C30-7438-C28E0E49DFC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CC23782-6C5E-7C24-085B-A7C10F83274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9937EA3-6D9F-3714-6997-B9A9F4410D96}"/>
              </a:ext>
            </a:extLst>
          </p:cNvPr>
          <p:cNvSpPr>
            <a:spLocks noGrp="1"/>
          </p:cNvSpPr>
          <p:nvPr>
            <p:ph type="dt" sz="half" idx="10"/>
          </p:nvPr>
        </p:nvSpPr>
        <p:spPr/>
        <p:txBody>
          <a:bodyPr/>
          <a:lstStyle/>
          <a:p>
            <a:fld id="{6E64EFEE-EDF0-44B9-A48F-91FD85A2B965}" type="datetimeFigureOut">
              <a:rPr lang="de-DE" smtClean="0"/>
              <a:t>25.07.2024</a:t>
            </a:fld>
            <a:endParaRPr lang="de-DE"/>
          </a:p>
        </p:txBody>
      </p:sp>
      <p:sp>
        <p:nvSpPr>
          <p:cNvPr id="5" name="Fußzeilenplatzhalter 4">
            <a:extLst>
              <a:ext uri="{FF2B5EF4-FFF2-40B4-BE49-F238E27FC236}">
                <a16:creationId xmlns:a16="http://schemas.microsoft.com/office/drawing/2014/main" id="{0AC726CA-44EA-DDDF-84D4-3CEF4591563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E40C07D-C8C4-6E8D-FA4D-068A4A1E711E}"/>
              </a:ext>
            </a:extLst>
          </p:cNvPr>
          <p:cNvSpPr>
            <a:spLocks noGrp="1"/>
          </p:cNvSpPr>
          <p:nvPr>
            <p:ph type="sldNum" sz="quarter" idx="12"/>
          </p:nvPr>
        </p:nvSpPr>
        <p:spPr/>
        <p:txBody>
          <a:bodyPr/>
          <a:lstStyle/>
          <a:p>
            <a:fld id="{282A4182-205D-4496-B607-6F5E658180DA}" type="slidenum">
              <a:rPr lang="de-DE" smtClean="0"/>
              <a:t>‹Nr.›</a:t>
            </a:fld>
            <a:endParaRPr lang="de-DE"/>
          </a:p>
        </p:txBody>
      </p:sp>
    </p:spTree>
    <p:extLst>
      <p:ext uri="{BB962C8B-B14F-4D97-AF65-F5344CB8AC3E}">
        <p14:creationId xmlns:p14="http://schemas.microsoft.com/office/powerpoint/2010/main" val="15091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EAAAE9-8ADE-8FE4-A034-A6A412FA60E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1FA152B-100E-D3B0-E102-DFEC1CB4FA3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328FF87-B806-FD3B-C93E-EE6341AD481C}"/>
              </a:ext>
            </a:extLst>
          </p:cNvPr>
          <p:cNvSpPr>
            <a:spLocks noGrp="1"/>
          </p:cNvSpPr>
          <p:nvPr>
            <p:ph type="dt" sz="half" idx="10"/>
          </p:nvPr>
        </p:nvSpPr>
        <p:spPr/>
        <p:txBody>
          <a:bodyPr/>
          <a:lstStyle/>
          <a:p>
            <a:fld id="{6E64EFEE-EDF0-44B9-A48F-91FD85A2B965}" type="datetimeFigureOut">
              <a:rPr lang="de-DE" smtClean="0"/>
              <a:t>25.07.2024</a:t>
            </a:fld>
            <a:endParaRPr lang="de-DE"/>
          </a:p>
        </p:txBody>
      </p:sp>
      <p:sp>
        <p:nvSpPr>
          <p:cNvPr id="5" name="Fußzeilenplatzhalter 4">
            <a:extLst>
              <a:ext uri="{FF2B5EF4-FFF2-40B4-BE49-F238E27FC236}">
                <a16:creationId xmlns:a16="http://schemas.microsoft.com/office/drawing/2014/main" id="{5B1EC0F0-9156-9B51-745C-EEA5B97E637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973BDF2-1CDD-A5FA-A933-F49427E5D157}"/>
              </a:ext>
            </a:extLst>
          </p:cNvPr>
          <p:cNvSpPr>
            <a:spLocks noGrp="1"/>
          </p:cNvSpPr>
          <p:nvPr>
            <p:ph type="sldNum" sz="quarter" idx="12"/>
          </p:nvPr>
        </p:nvSpPr>
        <p:spPr/>
        <p:txBody>
          <a:bodyPr/>
          <a:lstStyle/>
          <a:p>
            <a:fld id="{282A4182-205D-4496-B607-6F5E658180DA}" type="slidenum">
              <a:rPr lang="de-DE" smtClean="0"/>
              <a:t>‹Nr.›</a:t>
            </a:fld>
            <a:endParaRPr lang="de-DE"/>
          </a:p>
        </p:txBody>
      </p:sp>
    </p:spTree>
    <p:extLst>
      <p:ext uri="{BB962C8B-B14F-4D97-AF65-F5344CB8AC3E}">
        <p14:creationId xmlns:p14="http://schemas.microsoft.com/office/powerpoint/2010/main" val="480382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218D01-DB9B-7AD4-9C04-1F4739B2030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1D27B84-F32B-4AD4-DF61-0F384CB9C2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8B07B96-5B08-206E-2CF2-FB6D76724F31}"/>
              </a:ext>
            </a:extLst>
          </p:cNvPr>
          <p:cNvSpPr>
            <a:spLocks noGrp="1"/>
          </p:cNvSpPr>
          <p:nvPr>
            <p:ph type="dt" sz="half" idx="10"/>
          </p:nvPr>
        </p:nvSpPr>
        <p:spPr/>
        <p:txBody>
          <a:bodyPr/>
          <a:lstStyle/>
          <a:p>
            <a:fld id="{6E64EFEE-EDF0-44B9-A48F-91FD85A2B965}" type="datetimeFigureOut">
              <a:rPr lang="de-DE" smtClean="0"/>
              <a:t>25.07.2024</a:t>
            </a:fld>
            <a:endParaRPr lang="de-DE"/>
          </a:p>
        </p:txBody>
      </p:sp>
      <p:sp>
        <p:nvSpPr>
          <p:cNvPr id="5" name="Fußzeilenplatzhalter 4">
            <a:extLst>
              <a:ext uri="{FF2B5EF4-FFF2-40B4-BE49-F238E27FC236}">
                <a16:creationId xmlns:a16="http://schemas.microsoft.com/office/drawing/2014/main" id="{41293E35-4B67-5CE8-0704-8C7D462DADB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A2809AC-9892-E346-1BB8-5520CC497C52}"/>
              </a:ext>
            </a:extLst>
          </p:cNvPr>
          <p:cNvSpPr>
            <a:spLocks noGrp="1"/>
          </p:cNvSpPr>
          <p:nvPr>
            <p:ph type="sldNum" sz="quarter" idx="12"/>
          </p:nvPr>
        </p:nvSpPr>
        <p:spPr/>
        <p:txBody>
          <a:bodyPr/>
          <a:lstStyle/>
          <a:p>
            <a:fld id="{282A4182-205D-4496-B607-6F5E658180DA}" type="slidenum">
              <a:rPr lang="de-DE" smtClean="0"/>
              <a:t>‹Nr.›</a:t>
            </a:fld>
            <a:endParaRPr lang="de-DE"/>
          </a:p>
        </p:txBody>
      </p:sp>
    </p:spTree>
    <p:extLst>
      <p:ext uri="{BB962C8B-B14F-4D97-AF65-F5344CB8AC3E}">
        <p14:creationId xmlns:p14="http://schemas.microsoft.com/office/powerpoint/2010/main" val="31731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02C4D4-27FB-5727-3A63-82F77D8DAAA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8E88461-60FA-524E-2FD0-0153B6C0220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4AE559C-21BC-39AB-52CD-C64BB074792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676B13D-9E3F-6FEA-70D1-7209D312D6D3}"/>
              </a:ext>
            </a:extLst>
          </p:cNvPr>
          <p:cNvSpPr>
            <a:spLocks noGrp="1"/>
          </p:cNvSpPr>
          <p:nvPr>
            <p:ph type="dt" sz="half" idx="10"/>
          </p:nvPr>
        </p:nvSpPr>
        <p:spPr/>
        <p:txBody>
          <a:bodyPr/>
          <a:lstStyle/>
          <a:p>
            <a:fld id="{6E64EFEE-EDF0-44B9-A48F-91FD85A2B965}" type="datetimeFigureOut">
              <a:rPr lang="de-DE" smtClean="0"/>
              <a:t>25.07.2024</a:t>
            </a:fld>
            <a:endParaRPr lang="de-DE"/>
          </a:p>
        </p:txBody>
      </p:sp>
      <p:sp>
        <p:nvSpPr>
          <p:cNvPr id="6" name="Fußzeilenplatzhalter 5">
            <a:extLst>
              <a:ext uri="{FF2B5EF4-FFF2-40B4-BE49-F238E27FC236}">
                <a16:creationId xmlns:a16="http://schemas.microsoft.com/office/drawing/2014/main" id="{B71FDDD6-9CCC-8D9D-2D88-50E5F63C7E5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EA8512B-03E2-7863-F2FB-2245FE99BFA7}"/>
              </a:ext>
            </a:extLst>
          </p:cNvPr>
          <p:cNvSpPr>
            <a:spLocks noGrp="1"/>
          </p:cNvSpPr>
          <p:nvPr>
            <p:ph type="sldNum" sz="quarter" idx="12"/>
          </p:nvPr>
        </p:nvSpPr>
        <p:spPr/>
        <p:txBody>
          <a:bodyPr/>
          <a:lstStyle/>
          <a:p>
            <a:fld id="{282A4182-205D-4496-B607-6F5E658180DA}" type="slidenum">
              <a:rPr lang="de-DE" smtClean="0"/>
              <a:t>‹Nr.›</a:t>
            </a:fld>
            <a:endParaRPr lang="de-DE"/>
          </a:p>
        </p:txBody>
      </p:sp>
    </p:spTree>
    <p:extLst>
      <p:ext uri="{BB962C8B-B14F-4D97-AF65-F5344CB8AC3E}">
        <p14:creationId xmlns:p14="http://schemas.microsoft.com/office/powerpoint/2010/main" val="69411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17337-169F-FCF4-F879-3E8B10161A1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E08E749-FB32-946D-3667-6DD0BCAB4C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4B263AD-6CA9-3D79-65E7-722E3F51966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BE7E57A-A532-6FD0-BB72-D47825E9DB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07EF146-7AF9-D52E-F678-96381040496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E6F0EF4-9849-F14E-37CC-65EC2D35D8E2}"/>
              </a:ext>
            </a:extLst>
          </p:cNvPr>
          <p:cNvSpPr>
            <a:spLocks noGrp="1"/>
          </p:cNvSpPr>
          <p:nvPr>
            <p:ph type="dt" sz="half" idx="10"/>
          </p:nvPr>
        </p:nvSpPr>
        <p:spPr/>
        <p:txBody>
          <a:bodyPr/>
          <a:lstStyle/>
          <a:p>
            <a:fld id="{6E64EFEE-EDF0-44B9-A48F-91FD85A2B965}" type="datetimeFigureOut">
              <a:rPr lang="de-DE" smtClean="0"/>
              <a:t>25.07.2024</a:t>
            </a:fld>
            <a:endParaRPr lang="de-DE"/>
          </a:p>
        </p:txBody>
      </p:sp>
      <p:sp>
        <p:nvSpPr>
          <p:cNvPr id="8" name="Fußzeilenplatzhalter 7">
            <a:extLst>
              <a:ext uri="{FF2B5EF4-FFF2-40B4-BE49-F238E27FC236}">
                <a16:creationId xmlns:a16="http://schemas.microsoft.com/office/drawing/2014/main" id="{8A2AC4DB-1D0D-B371-F6B3-E53B9CC0924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8D377AE-A3B4-05E7-BFD3-FFAEFC099697}"/>
              </a:ext>
            </a:extLst>
          </p:cNvPr>
          <p:cNvSpPr>
            <a:spLocks noGrp="1"/>
          </p:cNvSpPr>
          <p:nvPr>
            <p:ph type="sldNum" sz="quarter" idx="12"/>
          </p:nvPr>
        </p:nvSpPr>
        <p:spPr/>
        <p:txBody>
          <a:bodyPr/>
          <a:lstStyle/>
          <a:p>
            <a:fld id="{282A4182-205D-4496-B607-6F5E658180DA}" type="slidenum">
              <a:rPr lang="de-DE" smtClean="0"/>
              <a:t>‹Nr.›</a:t>
            </a:fld>
            <a:endParaRPr lang="de-DE"/>
          </a:p>
        </p:txBody>
      </p:sp>
    </p:spTree>
    <p:extLst>
      <p:ext uri="{BB962C8B-B14F-4D97-AF65-F5344CB8AC3E}">
        <p14:creationId xmlns:p14="http://schemas.microsoft.com/office/powerpoint/2010/main" val="392316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13097-805D-174F-183A-BC7E9A1E0EA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F5E4AEA-D73A-CDB8-725A-3A0B5C87E2B7}"/>
              </a:ext>
            </a:extLst>
          </p:cNvPr>
          <p:cNvSpPr>
            <a:spLocks noGrp="1"/>
          </p:cNvSpPr>
          <p:nvPr>
            <p:ph type="dt" sz="half" idx="10"/>
          </p:nvPr>
        </p:nvSpPr>
        <p:spPr/>
        <p:txBody>
          <a:bodyPr/>
          <a:lstStyle/>
          <a:p>
            <a:fld id="{6E64EFEE-EDF0-44B9-A48F-91FD85A2B965}" type="datetimeFigureOut">
              <a:rPr lang="de-DE" smtClean="0"/>
              <a:t>25.07.2024</a:t>
            </a:fld>
            <a:endParaRPr lang="de-DE"/>
          </a:p>
        </p:txBody>
      </p:sp>
      <p:sp>
        <p:nvSpPr>
          <p:cNvPr id="4" name="Fußzeilenplatzhalter 3">
            <a:extLst>
              <a:ext uri="{FF2B5EF4-FFF2-40B4-BE49-F238E27FC236}">
                <a16:creationId xmlns:a16="http://schemas.microsoft.com/office/drawing/2014/main" id="{CE25B39F-4711-352C-19CD-BDFDB7F1DD8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947DC23-D64D-AA30-45DE-801BC6B59374}"/>
              </a:ext>
            </a:extLst>
          </p:cNvPr>
          <p:cNvSpPr>
            <a:spLocks noGrp="1"/>
          </p:cNvSpPr>
          <p:nvPr>
            <p:ph type="sldNum" sz="quarter" idx="12"/>
          </p:nvPr>
        </p:nvSpPr>
        <p:spPr/>
        <p:txBody>
          <a:bodyPr/>
          <a:lstStyle/>
          <a:p>
            <a:fld id="{282A4182-205D-4496-B607-6F5E658180DA}" type="slidenum">
              <a:rPr lang="de-DE" smtClean="0"/>
              <a:t>‹Nr.›</a:t>
            </a:fld>
            <a:endParaRPr lang="de-DE"/>
          </a:p>
        </p:txBody>
      </p:sp>
    </p:spTree>
    <p:extLst>
      <p:ext uri="{BB962C8B-B14F-4D97-AF65-F5344CB8AC3E}">
        <p14:creationId xmlns:p14="http://schemas.microsoft.com/office/powerpoint/2010/main" val="223420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18184F4-B697-E84A-7BD5-B442974B9DE4}"/>
              </a:ext>
            </a:extLst>
          </p:cNvPr>
          <p:cNvSpPr>
            <a:spLocks noGrp="1"/>
          </p:cNvSpPr>
          <p:nvPr>
            <p:ph type="dt" sz="half" idx="10"/>
          </p:nvPr>
        </p:nvSpPr>
        <p:spPr/>
        <p:txBody>
          <a:bodyPr/>
          <a:lstStyle/>
          <a:p>
            <a:fld id="{6E64EFEE-EDF0-44B9-A48F-91FD85A2B965}" type="datetimeFigureOut">
              <a:rPr lang="de-DE" smtClean="0"/>
              <a:t>25.07.2024</a:t>
            </a:fld>
            <a:endParaRPr lang="de-DE"/>
          </a:p>
        </p:txBody>
      </p:sp>
      <p:sp>
        <p:nvSpPr>
          <p:cNvPr id="3" name="Fußzeilenplatzhalter 2">
            <a:extLst>
              <a:ext uri="{FF2B5EF4-FFF2-40B4-BE49-F238E27FC236}">
                <a16:creationId xmlns:a16="http://schemas.microsoft.com/office/drawing/2014/main" id="{4318098A-AD4A-A361-7E81-334FB5AE107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E6D0D55-A964-220E-A7D0-54E1C902C83E}"/>
              </a:ext>
            </a:extLst>
          </p:cNvPr>
          <p:cNvSpPr>
            <a:spLocks noGrp="1"/>
          </p:cNvSpPr>
          <p:nvPr>
            <p:ph type="sldNum" sz="quarter" idx="12"/>
          </p:nvPr>
        </p:nvSpPr>
        <p:spPr/>
        <p:txBody>
          <a:bodyPr/>
          <a:lstStyle/>
          <a:p>
            <a:fld id="{282A4182-205D-4496-B607-6F5E658180DA}" type="slidenum">
              <a:rPr lang="de-DE" smtClean="0"/>
              <a:t>‹Nr.›</a:t>
            </a:fld>
            <a:endParaRPr lang="de-DE"/>
          </a:p>
        </p:txBody>
      </p:sp>
    </p:spTree>
    <p:extLst>
      <p:ext uri="{BB962C8B-B14F-4D97-AF65-F5344CB8AC3E}">
        <p14:creationId xmlns:p14="http://schemas.microsoft.com/office/powerpoint/2010/main" val="419373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40751-5685-58F3-4C36-8A8F8C1DD54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9A145B95-0769-443E-3957-25772A42FF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6129BD0-3E51-63B9-65F4-242E31EA3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32A7768-0EC3-A2D0-F1EE-0A7130891740}"/>
              </a:ext>
            </a:extLst>
          </p:cNvPr>
          <p:cNvSpPr>
            <a:spLocks noGrp="1"/>
          </p:cNvSpPr>
          <p:nvPr>
            <p:ph type="dt" sz="half" idx="10"/>
          </p:nvPr>
        </p:nvSpPr>
        <p:spPr/>
        <p:txBody>
          <a:bodyPr/>
          <a:lstStyle/>
          <a:p>
            <a:fld id="{6E64EFEE-EDF0-44B9-A48F-91FD85A2B965}" type="datetimeFigureOut">
              <a:rPr lang="de-DE" smtClean="0"/>
              <a:t>25.07.2024</a:t>
            </a:fld>
            <a:endParaRPr lang="de-DE"/>
          </a:p>
        </p:txBody>
      </p:sp>
      <p:sp>
        <p:nvSpPr>
          <p:cNvPr id="6" name="Fußzeilenplatzhalter 5">
            <a:extLst>
              <a:ext uri="{FF2B5EF4-FFF2-40B4-BE49-F238E27FC236}">
                <a16:creationId xmlns:a16="http://schemas.microsoft.com/office/drawing/2014/main" id="{24A4AB24-0A3B-99C3-A93C-56CD22386C2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017E76D-2085-461E-12A6-9CEC5C3E99D2}"/>
              </a:ext>
            </a:extLst>
          </p:cNvPr>
          <p:cNvSpPr>
            <a:spLocks noGrp="1"/>
          </p:cNvSpPr>
          <p:nvPr>
            <p:ph type="sldNum" sz="quarter" idx="12"/>
          </p:nvPr>
        </p:nvSpPr>
        <p:spPr/>
        <p:txBody>
          <a:bodyPr/>
          <a:lstStyle/>
          <a:p>
            <a:fld id="{282A4182-205D-4496-B607-6F5E658180DA}" type="slidenum">
              <a:rPr lang="de-DE" smtClean="0"/>
              <a:t>‹Nr.›</a:t>
            </a:fld>
            <a:endParaRPr lang="de-DE"/>
          </a:p>
        </p:txBody>
      </p:sp>
    </p:spTree>
    <p:extLst>
      <p:ext uri="{BB962C8B-B14F-4D97-AF65-F5344CB8AC3E}">
        <p14:creationId xmlns:p14="http://schemas.microsoft.com/office/powerpoint/2010/main" val="324946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3F115-5DC3-3DA3-5767-555FC2B9952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A5EB55C-939C-A66A-C02C-1D131156E7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D64E514-6D24-65B3-C6F7-8F4856A0B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4D6591E-2630-7A77-08A9-D5FDC7254A25}"/>
              </a:ext>
            </a:extLst>
          </p:cNvPr>
          <p:cNvSpPr>
            <a:spLocks noGrp="1"/>
          </p:cNvSpPr>
          <p:nvPr>
            <p:ph type="dt" sz="half" idx="10"/>
          </p:nvPr>
        </p:nvSpPr>
        <p:spPr/>
        <p:txBody>
          <a:bodyPr/>
          <a:lstStyle/>
          <a:p>
            <a:fld id="{6E64EFEE-EDF0-44B9-A48F-91FD85A2B965}" type="datetimeFigureOut">
              <a:rPr lang="de-DE" smtClean="0"/>
              <a:t>25.07.2024</a:t>
            </a:fld>
            <a:endParaRPr lang="de-DE"/>
          </a:p>
        </p:txBody>
      </p:sp>
      <p:sp>
        <p:nvSpPr>
          <p:cNvPr id="6" name="Fußzeilenplatzhalter 5">
            <a:extLst>
              <a:ext uri="{FF2B5EF4-FFF2-40B4-BE49-F238E27FC236}">
                <a16:creationId xmlns:a16="http://schemas.microsoft.com/office/drawing/2014/main" id="{EC5B3FB2-BE31-FF75-05F5-BCAEC73AC22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1F8D6DF-42F7-13A5-703E-A9293FB220A8}"/>
              </a:ext>
            </a:extLst>
          </p:cNvPr>
          <p:cNvSpPr>
            <a:spLocks noGrp="1"/>
          </p:cNvSpPr>
          <p:nvPr>
            <p:ph type="sldNum" sz="quarter" idx="12"/>
          </p:nvPr>
        </p:nvSpPr>
        <p:spPr/>
        <p:txBody>
          <a:bodyPr/>
          <a:lstStyle/>
          <a:p>
            <a:fld id="{282A4182-205D-4496-B607-6F5E658180DA}" type="slidenum">
              <a:rPr lang="de-DE" smtClean="0"/>
              <a:t>‹Nr.›</a:t>
            </a:fld>
            <a:endParaRPr lang="de-DE"/>
          </a:p>
        </p:txBody>
      </p:sp>
    </p:spTree>
    <p:extLst>
      <p:ext uri="{BB962C8B-B14F-4D97-AF65-F5344CB8AC3E}">
        <p14:creationId xmlns:p14="http://schemas.microsoft.com/office/powerpoint/2010/main" val="2137742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ED77D6C-9728-E853-6FDF-83275B574F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493378C0-C110-E1B9-5457-52317840D9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F5AECCF-53AB-5E9B-D1DC-8221AD3DEF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4EFEE-EDF0-44B9-A48F-91FD85A2B965}" type="datetimeFigureOut">
              <a:rPr lang="de-DE" smtClean="0"/>
              <a:t>25.07.2024</a:t>
            </a:fld>
            <a:endParaRPr lang="de-DE"/>
          </a:p>
        </p:txBody>
      </p:sp>
      <p:sp>
        <p:nvSpPr>
          <p:cNvPr id="5" name="Fußzeilenplatzhalter 4">
            <a:extLst>
              <a:ext uri="{FF2B5EF4-FFF2-40B4-BE49-F238E27FC236}">
                <a16:creationId xmlns:a16="http://schemas.microsoft.com/office/drawing/2014/main" id="{FD5CB34E-7F97-2281-5E53-C0F949EE6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1AEC903-F82B-8680-2E6F-69B0E9F4E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A4182-205D-4496-B607-6F5E658180DA}" type="slidenum">
              <a:rPr lang="de-DE" smtClean="0"/>
              <a:t>‹Nr.›</a:t>
            </a:fld>
            <a:endParaRPr lang="de-DE"/>
          </a:p>
        </p:txBody>
      </p:sp>
    </p:spTree>
    <p:extLst>
      <p:ext uri="{BB962C8B-B14F-4D97-AF65-F5344CB8AC3E}">
        <p14:creationId xmlns:p14="http://schemas.microsoft.com/office/powerpoint/2010/main" val="563955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mvel.documentnode.com/"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crypto-bot.mg-it.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g-it.d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1CC197-0FF5-A716-92AE-667145CF0CC5}"/>
              </a:ext>
            </a:extLst>
          </p:cNvPr>
          <p:cNvSpPr>
            <a:spLocks noGrp="1"/>
          </p:cNvSpPr>
          <p:nvPr>
            <p:ph type="ctrTitle"/>
          </p:nvPr>
        </p:nvSpPr>
        <p:spPr/>
        <p:txBody>
          <a:bodyPr/>
          <a:lstStyle/>
          <a:p>
            <a:r>
              <a:rPr lang="de-DE" dirty="0"/>
              <a:t>Projektübersicht</a:t>
            </a:r>
          </a:p>
        </p:txBody>
      </p:sp>
      <p:sp>
        <p:nvSpPr>
          <p:cNvPr id="3" name="Untertitel 2">
            <a:extLst>
              <a:ext uri="{FF2B5EF4-FFF2-40B4-BE49-F238E27FC236}">
                <a16:creationId xmlns:a16="http://schemas.microsoft.com/office/drawing/2014/main" id="{6A6818A8-7E0F-1382-3D40-DF515B8819EB}"/>
              </a:ext>
            </a:extLst>
          </p:cNvPr>
          <p:cNvSpPr>
            <a:spLocks noGrp="1"/>
          </p:cNvSpPr>
          <p:nvPr>
            <p:ph type="subTitle" idx="1"/>
          </p:nvPr>
        </p:nvSpPr>
        <p:spPr/>
        <p:txBody>
          <a:bodyPr/>
          <a:lstStyle/>
          <a:p>
            <a:r>
              <a:rPr lang="de-DE" dirty="0"/>
              <a:t>MGR Crypto Trading Bot</a:t>
            </a:r>
          </a:p>
        </p:txBody>
      </p:sp>
    </p:spTree>
    <p:extLst>
      <p:ext uri="{BB962C8B-B14F-4D97-AF65-F5344CB8AC3E}">
        <p14:creationId xmlns:p14="http://schemas.microsoft.com/office/powerpoint/2010/main" val="589632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C5386F61-81BC-CE9E-48CC-960176369A6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5390" y="1151674"/>
            <a:ext cx="4235322" cy="2534289"/>
          </a:xfrm>
        </p:spPr>
      </p:pic>
      <p:pic>
        <p:nvPicPr>
          <p:cNvPr id="13" name="Inhaltsplatzhalter 12">
            <a:extLst>
              <a:ext uri="{FF2B5EF4-FFF2-40B4-BE49-F238E27FC236}">
                <a16:creationId xmlns:a16="http://schemas.microsoft.com/office/drawing/2014/main" id="{715EC950-695C-244F-4ECA-C0FD21934A95}"/>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906968" y="1151675"/>
            <a:ext cx="3174234" cy="4668599"/>
          </a:xfrm>
        </p:spPr>
      </p:pic>
      <p:sp>
        <p:nvSpPr>
          <p:cNvPr id="9" name="Titel 1">
            <a:extLst>
              <a:ext uri="{FF2B5EF4-FFF2-40B4-BE49-F238E27FC236}">
                <a16:creationId xmlns:a16="http://schemas.microsoft.com/office/drawing/2014/main" id="{90650BFE-FA8C-78FA-C301-624156AAE82D}"/>
              </a:ext>
            </a:extLst>
          </p:cNvPr>
          <p:cNvSpPr>
            <a:spLocks noGrp="1"/>
          </p:cNvSpPr>
          <p:nvPr>
            <p:ph type="title"/>
          </p:nvPr>
        </p:nvSpPr>
        <p:spPr>
          <a:xfrm>
            <a:off x="505390" y="365125"/>
            <a:ext cx="10848410" cy="558511"/>
          </a:xfrm>
        </p:spPr>
        <p:txBody>
          <a:bodyPr>
            <a:normAutofit fontScale="90000"/>
          </a:bodyPr>
          <a:lstStyle/>
          <a:p>
            <a:r>
              <a:rPr lang="de-DE" dirty="0"/>
              <a:t>Portfolio-Management</a:t>
            </a:r>
          </a:p>
        </p:txBody>
      </p:sp>
      <p:sp>
        <p:nvSpPr>
          <p:cNvPr id="19" name="Textplatzhalter 18">
            <a:extLst>
              <a:ext uri="{FF2B5EF4-FFF2-40B4-BE49-F238E27FC236}">
                <a16:creationId xmlns:a16="http://schemas.microsoft.com/office/drawing/2014/main" id="{28E8852D-A5F9-226D-3ADB-25C8A489C6D1}"/>
              </a:ext>
            </a:extLst>
          </p:cNvPr>
          <p:cNvSpPr>
            <a:spLocks noGrp="1"/>
          </p:cNvSpPr>
          <p:nvPr>
            <p:ph type="body" sz="quarter" idx="3"/>
          </p:nvPr>
        </p:nvSpPr>
        <p:spPr>
          <a:xfrm>
            <a:off x="8081202" y="1151674"/>
            <a:ext cx="3292043" cy="4214653"/>
          </a:xfrm>
        </p:spPr>
        <p:txBody>
          <a:bodyPr>
            <a:noAutofit/>
          </a:bodyPr>
          <a:lstStyle/>
          <a:p>
            <a:r>
              <a:rPr lang="de-DE" sz="1800" b="0" dirty="0"/>
              <a:t>Es können mehrere Portfolios erstellt werden. </a:t>
            </a:r>
          </a:p>
          <a:p>
            <a:r>
              <a:rPr lang="de-DE" sz="1800" b="0" dirty="0"/>
              <a:t>In einem Portfolio sind neben einem eindeutigen Namen, prozentuale </a:t>
            </a:r>
            <a:r>
              <a:rPr lang="de-DE" sz="1800" b="0" dirty="0" err="1"/>
              <a:t>Coin</a:t>
            </a:r>
            <a:r>
              <a:rPr lang="de-DE" sz="1800" b="0" dirty="0"/>
              <a:t>-Mengen einstellbar.</a:t>
            </a:r>
          </a:p>
          <a:p>
            <a:r>
              <a:rPr lang="de-DE" sz="1800" b="0" dirty="0"/>
              <a:t>Ein Portfolio kann mit einer Aktion im Wallet der aktiven Trading-Plattform hergestellt werden (Play-Button).</a:t>
            </a:r>
          </a:p>
          <a:p>
            <a:r>
              <a:rPr lang="de-DE" sz="1800" b="0" dirty="0"/>
              <a:t>Ebenso kann alles mit einer Aktion verkauft werden.</a:t>
            </a:r>
          </a:p>
          <a:p>
            <a:endParaRPr lang="de-DE" sz="1800" b="0" dirty="0"/>
          </a:p>
          <a:p>
            <a:endParaRPr lang="de-DE" sz="1800" b="0" dirty="0"/>
          </a:p>
        </p:txBody>
      </p:sp>
      <p:sp>
        <p:nvSpPr>
          <p:cNvPr id="20" name="Textfeld 19">
            <a:extLst>
              <a:ext uri="{FF2B5EF4-FFF2-40B4-BE49-F238E27FC236}">
                <a16:creationId xmlns:a16="http://schemas.microsoft.com/office/drawing/2014/main" id="{97043430-4465-47A5-82A3-4CA480978A66}"/>
              </a:ext>
            </a:extLst>
          </p:cNvPr>
          <p:cNvSpPr txBox="1"/>
          <p:nvPr/>
        </p:nvSpPr>
        <p:spPr>
          <a:xfrm>
            <a:off x="505390" y="5972448"/>
            <a:ext cx="10991273" cy="584775"/>
          </a:xfrm>
          <a:prstGeom prst="rect">
            <a:avLst/>
          </a:prstGeom>
          <a:noFill/>
        </p:spPr>
        <p:txBody>
          <a:bodyPr wrap="square" rtlCol="0">
            <a:spAutoFit/>
          </a:bodyPr>
          <a:lstStyle/>
          <a:p>
            <a:r>
              <a:rPr lang="de-DE" sz="1600" b="0" dirty="0"/>
              <a:t>Der Bot erstellt automatisch alle notwendigen Einzel-Trades, die für das Herstellen eines Portfolios in der Wallet notwendig sind, unabhängig vom Ist-Zustand in der Wallet vor der Ausführung und immer auf dem kostengünstigsten Weg der möglich ist.</a:t>
            </a:r>
          </a:p>
        </p:txBody>
      </p:sp>
    </p:spTree>
    <p:extLst>
      <p:ext uri="{BB962C8B-B14F-4D97-AF65-F5344CB8AC3E}">
        <p14:creationId xmlns:p14="http://schemas.microsoft.com/office/powerpoint/2010/main" val="1722532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83FAEB20-9895-37DC-E344-E96F9E9B7B12}"/>
              </a:ext>
            </a:extLst>
          </p:cNvPr>
          <p:cNvSpPr>
            <a:spLocks noGrp="1"/>
          </p:cNvSpPr>
          <p:nvPr>
            <p:ph sz="half" idx="2"/>
          </p:nvPr>
        </p:nvSpPr>
        <p:spPr>
          <a:xfrm>
            <a:off x="7359750" y="1239548"/>
            <a:ext cx="4222649" cy="5253327"/>
          </a:xfrm>
        </p:spPr>
        <p:txBody>
          <a:bodyPr>
            <a:normAutofit/>
          </a:bodyPr>
          <a:lstStyle/>
          <a:p>
            <a:pPr marL="0" indent="0">
              <a:buNone/>
            </a:pPr>
            <a:r>
              <a:rPr lang="de-DE" sz="1800" dirty="0"/>
              <a:t>Jede diese Einstellungen lauscht auf die Preiskurve eines konkreten Symbols.</a:t>
            </a:r>
          </a:p>
          <a:p>
            <a:pPr marL="0" indent="0">
              <a:buNone/>
            </a:pPr>
            <a:r>
              <a:rPr lang="de-DE" sz="1800" dirty="0"/>
              <a:t>Dort können verschiedene Regeltypen, verschachtelt die Handelsstrategien des Users abbilden. </a:t>
            </a:r>
          </a:p>
          <a:p>
            <a:pPr marL="0" indent="0">
              <a:buNone/>
            </a:pPr>
            <a:r>
              <a:rPr lang="de-DE" sz="1800" dirty="0"/>
              <a:t>Hier könne die Regeln auf die vergangene Kurve getestet werden (Play-Button).</a:t>
            </a:r>
          </a:p>
          <a:p>
            <a:pPr marL="0" indent="0">
              <a:buNone/>
            </a:pPr>
            <a:r>
              <a:rPr lang="de-DE" sz="1800" dirty="0"/>
              <a:t>Es gibt manuelle Regeln, die kommen nur einmal zur Ausführung und löschen sich danach.</a:t>
            </a:r>
          </a:p>
          <a:p>
            <a:pPr marL="0" indent="0">
              <a:buNone/>
            </a:pPr>
            <a:r>
              <a:rPr lang="de-DE" sz="1800" dirty="0"/>
              <a:t>Dann gibt es Regeln vom Typ BOT, die wechseln immer zwischen Kauf und Verkauf-Regel hin und her und enden erst, wenn sie vom User deaktiviert oder gelöscht werden.</a:t>
            </a:r>
          </a:p>
        </p:txBody>
      </p:sp>
      <p:sp>
        <p:nvSpPr>
          <p:cNvPr id="15" name="Titel 1">
            <a:extLst>
              <a:ext uri="{FF2B5EF4-FFF2-40B4-BE49-F238E27FC236}">
                <a16:creationId xmlns:a16="http://schemas.microsoft.com/office/drawing/2014/main" id="{CC8A3895-BF91-AB09-6FF2-81E90BA4C470}"/>
              </a:ext>
            </a:extLst>
          </p:cNvPr>
          <p:cNvSpPr txBox="1">
            <a:spLocks/>
          </p:cNvSpPr>
          <p:nvPr/>
        </p:nvSpPr>
        <p:spPr>
          <a:xfrm>
            <a:off x="505390" y="365125"/>
            <a:ext cx="10848410" cy="558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Automatisierte Handel Einstellungen - Übersicht</a:t>
            </a:r>
          </a:p>
        </p:txBody>
      </p:sp>
      <p:pic>
        <p:nvPicPr>
          <p:cNvPr id="25" name="Inhaltsplatzhalter 24">
            <a:extLst>
              <a:ext uri="{FF2B5EF4-FFF2-40B4-BE49-F238E27FC236}">
                <a16:creationId xmlns:a16="http://schemas.microsoft.com/office/drawing/2014/main" id="{DBFA5188-67A8-F137-A7F2-E15B687AF68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390" y="923636"/>
            <a:ext cx="6552494" cy="2505364"/>
          </a:xfrm>
        </p:spPr>
      </p:pic>
      <p:sp>
        <p:nvSpPr>
          <p:cNvPr id="26" name="Textfeld 25">
            <a:extLst>
              <a:ext uri="{FF2B5EF4-FFF2-40B4-BE49-F238E27FC236}">
                <a16:creationId xmlns:a16="http://schemas.microsoft.com/office/drawing/2014/main" id="{BC4CC121-C1CE-365E-485B-E11F8FD3EF71}"/>
              </a:ext>
            </a:extLst>
          </p:cNvPr>
          <p:cNvSpPr txBox="1"/>
          <p:nvPr/>
        </p:nvSpPr>
        <p:spPr>
          <a:xfrm>
            <a:off x="505390" y="3429000"/>
            <a:ext cx="6552493" cy="2862322"/>
          </a:xfrm>
          <a:prstGeom prst="rect">
            <a:avLst/>
          </a:prstGeom>
          <a:noFill/>
        </p:spPr>
        <p:txBody>
          <a:bodyPr wrap="square" rtlCol="0">
            <a:spAutoFit/>
          </a:bodyPr>
          <a:lstStyle/>
          <a:p>
            <a:r>
              <a:rPr lang="de-DE" dirty="0"/>
              <a:t>Für jedes Symbol, das eine aktive Regel hat, wird ein Status-Objekt angelegt und alle 5 Sekunden neu berechnet. Sobald ein Symbol gehandelt wird, wird direkt danach das Statusobjekt zurückgesetzt.</a:t>
            </a:r>
          </a:p>
          <a:p>
            <a:endParaRPr lang="de-DE" dirty="0"/>
          </a:p>
          <a:p>
            <a:r>
              <a:rPr lang="de-DE" dirty="0"/>
              <a:t>Das Statusobjekt hält folgende Informationen.</a:t>
            </a:r>
          </a:p>
          <a:p>
            <a:pPr marL="285750" indent="-285750">
              <a:buFont typeface="Arial" panose="020B0604020202020204" pitchFamily="34" charset="0"/>
              <a:buChar char="•"/>
            </a:pPr>
            <a:r>
              <a:rPr lang="de-DE" dirty="0"/>
              <a:t>Zeitpunkt der Aktivierung oder des letzten Trades des Symbols.</a:t>
            </a:r>
          </a:p>
          <a:p>
            <a:pPr marL="285750" indent="-285750">
              <a:buFont typeface="Arial" panose="020B0604020202020204" pitchFamily="34" charset="0"/>
              <a:buChar char="•"/>
            </a:pPr>
            <a:r>
              <a:rPr lang="de-DE" dirty="0"/>
              <a:t>Startpreis</a:t>
            </a:r>
          </a:p>
          <a:p>
            <a:pPr marL="285750" indent="-285750">
              <a:buFont typeface="Arial" panose="020B0604020202020204" pitchFamily="34" charset="0"/>
              <a:buChar char="•"/>
            </a:pPr>
            <a:r>
              <a:rPr lang="de-DE" dirty="0"/>
              <a:t>Höchster Preis</a:t>
            </a:r>
          </a:p>
          <a:p>
            <a:pPr marL="285750" indent="-285750">
              <a:buFont typeface="Arial" panose="020B0604020202020204" pitchFamily="34" charset="0"/>
              <a:buChar char="•"/>
            </a:pPr>
            <a:r>
              <a:rPr lang="de-DE" dirty="0"/>
              <a:t>Niedrigster Preis</a:t>
            </a:r>
          </a:p>
          <a:p>
            <a:pPr marL="285750" indent="-285750">
              <a:buFont typeface="Arial" panose="020B0604020202020204" pitchFamily="34" charset="0"/>
              <a:buChar char="•"/>
            </a:pPr>
            <a:r>
              <a:rPr lang="de-DE" dirty="0"/>
              <a:t>Aktueller Preis</a:t>
            </a:r>
          </a:p>
        </p:txBody>
      </p:sp>
    </p:spTree>
    <p:extLst>
      <p:ext uri="{BB962C8B-B14F-4D97-AF65-F5344CB8AC3E}">
        <p14:creationId xmlns:p14="http://schemas.microsoft.com/office/powerpoint/2010/main" val="1583503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83FAEB20-9895-37DC-E344-E96F9E9B7B12}"/>
              </a:ext>
            </a:extLst>
          </p:cNvPr>
          <p:cNvSpPr>
            <a:spLocks noGrp="1"/>
          </p:cNvSpPr>
          <p:nvPr>
            <p:ph sz="half" idx="2"/>
          </p:nvPr>
        </p:nvSpPr>
        <p:spPr>
          <a:xfrm>
            <a:off x="6096001" y="923636"/>
            <a:ext cx="5458690" cy="5253327"/>
          </a:xfrm>
        </p:spPr>
        <p:txBody>
          <a:bodyPr>
            <a:normAutofit/>
          </a:bodyPr>
          <a:lstStyle/>
          <a:p>
            <a:pPr marL="0" indent="0">
              <a:buNone/>
            </a:pPr>
            <a:r>
              <a:rPr lang="de-DE" sz="1800" dirty="0"/>
              <a:t>Zuerst wird das Symbol ausgewählt und ein eindeutiger Name und der Typ ob wiederholend oder einmalig.</a:t>
            </a:r>
          </a:p>
          <a:p>
            <a:pPr marL="0" indent="0">
              <a:buNone/>
            </a:pPr>
            <a:endParaRPr lang="de-DE" sz="1800" dirty="0"/>
          </a:p>
          <a:p>
            <a:pPr marL="0" indent="0">
              <a:buNone/>
            </a:pPr>
            <a:r>
              <a:rPr lang="de-DE" sz="1800" dirty="0"/>
              <a:t>Dann kann die Menge + Währung für den Kauf und eine Wartezeit, die beim Typ Wiederholung mindestens eingehalten wird, bis ein erneuter Handel ausgelöst wird, auch wenn die Regel vorher matchen würde.</a:t>
            </a:r>
          </a:p>
          <a:p>
            <a:pPr marL="0" indent="0">
              <a:buNone/>
            </a:pPr>
            <a:endParaRPr lang="de-DE" sz="1800" dirty="0"/>
          </a:p>
          <a:p>
            <a:pPr marL="0" indent="0">
              <a:buNone/>
            </a:pPr>
            <a:r>
              <a:rPr lang="de-DE" sz="1800" dirty="0"/>
              <a:t>Wird die Menge + Währung leer gelassen, wird das gesamte Guthaben in USDT für den Kauf benutzt!</a:t>
            </a:r>
          </a:p>
          <a:p>
            <a:pPr marL="0" indent="0">
              <a:buNone/>
            </a:pPr>
            <a:r>
              <a:rPr lang="de-DE" sz="1800" dirty="0"/>
              <a:t>Verkauft wird immer alles von dem entsprechenden </a:t>
            </a:r>
            <a:r>
              <a:rPr lang="de-DE" sz="1800" dirty="0" err="1"/>
              <a:t>Coin</a:t>
            </a:r>
            <a:r>
              <a:rPr lang="de-DE" sz="1800" dirty="0"/>
              <a:t>!</a:t>
            </a:r>
          </a:p>
          <a:p>
            <a:pPr marL="0" indent="0">
              <a:buNone/>
            </a:pPr>
            <a:endParaRPr lang="de-DE" sz="1800" dirty="0"/>
          </a:p>
          <a:p>
            <a:pPr marL="0" indent="0">
              <a:buNone/>
            </a:pPr>
            <a:r>
              <a:rPr lang="de-DE" sz="1800" dirty="0"/>
              <a:t>Dann kommt der eigentlich Teil die Einstellung der Kauf- und Verkauf-Strategien.</a:t>
            </a:r>
          </a:p>
        </p:txBody>
      </p:sp>
      <p:sp>
        <p:nvSpPr>
          <p:cNvPr id="15" name="Titel 1">
            <a:extLst>
              <a:ext uri="{FF2B5EF4-FFF2-40B4-BE49-F238E27FC236}">
                <a16:creationId xmlns:a16="http://schemas.microsoft.com/office/drawing/2014/main" id="{CC8A3895-BF91-AB09-6FF2-81E90BA4C470}"/>
              </a:ext>
            </a:extLst>
          </p:cNvPr>
          <p:cNvSpPr txBox="1">
            <a:spLocks/>
          </p:cNvSpPr>
          <p:nvPr/>
        </p:nvSpPr>
        <p:spPr>
          <a:xfrm>
            <a:off x="505390" y="365125"/>
            <a:ext cx="10848410" cy="558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Automatisierte Handel Einstellung - Details </a:t>
            </a:r>
          </a:p>
        </p:txBody>
      </p:sp>
      <p:pic>
        <p:nvPicPr>
          <p:cNvPr id="5" name="Inhaltsplatzhalter 4">
            <a:extLst>
              <a:ext uri="{FF2B5EF4-FFF2-40B4-BE49-F238E27FC236}">
                <a16:creationId xmlns:a16="http://schemas.microsoft.com/office/drawing/2014/main" id="{329B37CF-666F-E08C-2231-A2EB0A89E6C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390" y="923635"/>
            <a:ext cx="5230392" cy="5243907"/>
          </a:xfrm>
        </p:spPr>
      </p:pic>
    </p:spTree>
    <p:extLst>
      <p:ext uri="{BB962C8B-B14F-4D97-AF65-F5344CB8AC3E}">
        <p14:creationId xmlns:p14="http://schemas.microsoft.com/office/powerpoint/2010/main" val="433516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83FAEB20-9895-37DC-E344-E96F9E9B7B12}"/>
              </a:ext>
            </a:extLst>
          </p:cNvPr>
          <p:cNvSpPr>
            <a:spLocks noGrp="1"/>
          </p:cNvSpPr>
          <p:nvPr>
            <p:ph sz="half" idx="2"/>
          </p:nvPr>
        </p:nvSpPr>
        <p:spPr>
          <a:xfrm>
            <a:off x="6096001" y="923636"/>
            <a:ext cx="5458690" cy="5253327"/>
          </a:xfrm>
        </p:spPr>
        <p:txBody>
          <a:bodyPr>
            <a:normAutofit fontScale="77500" lnSpcReduction="20000"/>
          </a:bodyPr>
          <a:lstStyle/>
          <a:p>
            <a:pPr marL="0" indent="0">
              <a:buNone/>
            </a:pPr>
            <a:r>
              <a:rPr lang="de-DE" dirty="0"/>
              <a:t>Es gibt 8 unterschiedliche Regeltypen für Kauf und Verkauf:</a:t>
            </a:r>
          </a:p>
          <a:p>
            <a:pPr marL="0" indent="0">
              <a:buNone/>
            </a:pPr>
            <a:endParaRPr lang="de-DE" dirty="0"/>
          </a:p>
          <a:p>
            <a:pPr marL="514350" indent="-514350">
              <a:buFont typeface="+mj-lt"/>
              <a:buAutoNum type="arabicPeriod"/>
            </a:pPr>
            <a:r>
              <a:rPr lang="de-DE" dirty="0"/>
              <a:t>Container</a:t>
            </a:r>
          </a:p>
          <a:p>
            <a:pPr marL="514350" indent="-514350">
              <a:buFont typeface="+mj-lt"/>
              <a:buAutoNum type="arabicPeriod"/>
            </a:pPr>
            <a:r>
              <a:rPr lang="de-DE" dirty="0"/>
              <a:t>Notausstieg</a:t>
            </a:r>
          </a:p>
          <a:p>
            <a:pPr marL="514350" indent="-514350">
              <a:buFont typeface="+mj-lt"/>
              <a:buAutoNum type="arabicPeriod"/>
            </a:pPr>
            <a:r>
              <a:rPr lang="de-DE" dirty="0"/>
              <a:t>%-Veränderung</a:t>
            </a:r>
          </a:p>
          <a:p>
            <a:pPr marL="514350" indent="-514350">
              <a:buFont typeface="+mj-lt"/>
              <a:buAutoNum type="arabicPeriod"/>
            </a:pPr>
            <a:r>
              <a:rPr lang="de-DE" dirty="0"/>
              <a:t>Grenzdurchbruch-Rückgang</a:t>
            </a:r>
          </a:p>
          <a:p>
            <a:pPr marL="514350" indent="-514350">
              <a:buFont typeface="+mj-lt"/>
              <a:buAutoNum type="arabicPeriod"/>
            </a:pPr>
            <a:r>
              <a:rPr lang="de-DE" dirty="0"/>
              <a:t>Gewinn-Absicherung</a:t>
            </a:r>
          </a:p>
          <a:p>
            <a:pPr marL="514350" indent="-514350">
              <a:buFont typeface="+mj-lt"/>
              <a:buAutoNum type="arabicPeriod"/>
            </a:pPr>
            <a:r>
              <a:rPr lang="de-DE" dirty="0"/>
              <a:t>Kurven-Sektionen</a:t>
            </a:r>
          </a:p>
          <a:p>
            <a:pPr marL="514350" indent="-514350">
              <a:buFont typeface="+mj-lt"/>
              <a:buAutoNum type="arabicPeriod"/>
            </a:pPr>
            <a:r>
              <a:rPr lang="de-DE" dirty="0"/>
              <a:t>Durchschnitts-Abweichung</a:t>
            </a:r>
          </a:p>
          <a:p>
            <a:pPr marL="514350" indent="-514350">
              <a:buFont typeface="+mj-lt"/>
              <a:buAutoNum type="arabicPeriod"/>
            </a:pPr>
            <a:r>
              <a:rPr lang="de-DE" dirty="0"/>
              <a:t>Skript</a:t>
            </a:r>
          </a:p>
          <a:p>
            <a:pPr marL="514350" indent="-514350">
              <a:buFont typeface="+mj-lt"/>
              <a:buAutoNum type="arabicPeriod"/>
            </a:pPr>
            <a:endParaRPr lang="de-DE" dirty="0"/>
          </a:p>
          <a:p>
            <a:pPr marL="0" indent="0">
              <a:buNone/>
            </a:pPr>
            <a:r>
              <a:rPr lang="de-DE" dirty="0"/>
              <a:t>Alle Regeltypen benutzen zur Berechnung die Informationen des Status-Objekts und/oder der Preiskurve.</a:t>
            </a:r>
          </a:p>
          <a:p>
            <a:pPr marL="0" indent="0">
              <a:buNone/>
            </a:pPr>
            <a:endParaRPr lang="de-DE" dirty="0"/>
          </a:p>
          <a:p>
            <a:pPr marL="0" indent="0">
              <a:buNone/>
            </a:pPr>
            <a:endParaRPr lang="de-DE" dirty="0"/>
          </a:p>
        </p:txBody>
      </p:sp>
      <p:sp>
        <p:nvSpPr>
          <p:cNvPr id="15" name="Titel 1">
            <a:extLst>
              <a:ext uri="{FF2B5EF4-FFF2-40B4-BE49-F238E27FC236}">
                <a16:creationId xmlns:a16="http://schemas.microsoft.com/office/drawing/2014/main" id="{CC8A3895-BF91-AB09-6FF2-81E90BA4C470}"/>
              </a:ext>
            </a:extLst>
          </p:cNvPr>
          <p:cNvSpPr txBox="1">
            <a:spLocks/>
          </p:cNvSpPr>
          <p:nvPr/>
        </p:nvSpPr>
        <p:spPr>
          <a:xfrm>
            <a:off x="505390" y="365125"/>
            <a:ext cx="10848410" cy="558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Regeltypen</a:t>
            </a:r>
          </a:p>
        </p:txBody>
      </p:sp>
      <p:pic>
        <p:nvPicPr>
          <p:cNvPr id="6" name="Inhaltsplatzhalter 5">
            <a:extLst>
              <a:ext uri="{FF2B5EF4-FFF2-40B4-BE49-F238E27FC236}">
                <a16:creationId xmlns:a16="http://schemas.microsoft.com/office/drawing/2014/main" id="{A59FB28C-EA8D-703F-0178-CB856B451F9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390" y="923635"/>
            <a:ext cx="4315426" cy="5253327"/>
          </a:xfrm>
        </p:spPr>
      </p:pic>
    </p:spTree>
    <p:extLst>
      <p:ext uri="{BB962C8B-B14F-4D97-AF65-F5344CB8AC3E}">
        <p14:creationId xmlns:p14="http://schemas.microsoft.com/office/powerpoint/2010/main" val="3500883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83FAEB20-9895-37DC-E344-E96F9E9B7B12}"/>
              </a:ext>
            </a:extLst>
          </p:cNvPr>
          <p:cNvSpPr>
            <a:spLocks noGrp="1"/>
          </p:cNvSpPr>
          <p:nvPr>
            <p:ph sz="half" idx="2"/>
          </p:nvPr>
        </p:nvSpPr>
        <p:spPr>
          <a:xfrm>
            <a:off x="6096001" y="923636"/>
            <a:ext cx="5458690" cy="5253327"/>
          </a:xfrm>
        </p:spPr>
        <p:txBody>
          <a:bodyPr>
            <a:normAutofit/>
          </a:bodyPr>
          <a:lstStyle/>
          <a:p>
            <a:pPr marL="0" indent="0">
              <a:buNone/>
            </a:pPr>
            <a:r>
              <a:rPr lang="de-DE" dirty="0"/>
              <a:t>Ein Container gruppiert Regeln in einer logischen Verbindung, die </a:t>
            </a:r>
            <a:r>
              <a:rPr lang="de-DE" dirty="0" err="1"/>
              <a:t>verUNDet</a:t>
            </a:r>
            <a:r>
              <a:rPr lang="de-DE" dirty="0"/>
              <a:t>, </a:t>
            </a:r>
            <a:r>
              <a:rPr lang="de-DE" dirty="0" err="1"/>
              <a:t>verODERt</a:t>
            </a:r>
            <a:r>
              <a:rPr lang="de-DE" dirty="0"/>
              <a:t> und/oder negiert (NICHT wahr) werden.</a:t>
            </a:r>
          </a:p>
          <a:p>
            <a:pPr marL="0" indent="0">
              <a:buNone/>
            </a:pPr>
            <a:endParaRPr lang="de-DE" dirty="0"/>
          </a:p>
          <a:p>
            <a:pPr marL="0" indent="0">
              <a:buNone/>
            </a:pPr>
            <a:r>
              <a:rPr lang="de-DE" dirty="0"/>
              <a:t>Ein Container (mit komplettem Inhalt) kann kopiert und in einem anderen Container eingefügt werden.</a:t>
            </a:r>
          </a:p>
          <a:p>
            <a:pPr marL="0" indent="0">
              <a:buNone/>
            </a:pPr>
            <a:endParaRPr lang="de-DE" dirty="0"/>
          </a:p>
        </p:txBody>
      </p:sp>
      <p:sp>
        <p:nvSpPr>
          <p:cNvPr id="15" name="Titel 1">
            <a:extLst>
              <a:ext uri="{FF2B5EF4-FFF2-40B4-BE49-F238E27FC236}">
                <a16:creationId xmlns:a16="http://schemas.microsoft.com/office/drawing/2014/main" id="{CC8A3895-BF91-AB09-6FF2-81E90BA4C470}"/>
              </a:ext>
            </a:extLst>
          </p:cNvPr>
          <p:cNvSpPr txBox="1">
            <a:spLocks/>
          </p:cNvSpPr>
          <p:nvPr/>
        </p:nvSpPr>
        <p:spPr>
          <a:xfrm>
            <a:off x="505390" y="365125"/>
            <a:ext cx="10848410" cy="558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Regel Typ - Container</a:t>
            </a:r>
          </a:p>
        </p:txBody>
      </p:sp>
      <p:pic>
        <p:nvPicPr>
          <p:cNvPr id="5" name="Inhaltsplatzhalter 4">
            <a:extLst>
              <a:ext uri="{FF2B5EF4-FFF2-40B4-BE49-F238E27FC236}">
                <a16:creationId xmlns:a16="http://schemas.microsoft.com/office/drawing/2014/main" id="{12FD3FB5-852B-B655-E584-F6CB6D62D1C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390" y="923635"/>
            <a:ext cx="4352937" cy="5255619"/>
          </a:xfrm>
        </p:spPr>
      </p:pic>
    </p:spTree>
    <p:extLst>
      <p:ext uri="{BB962C8B-B14F-4D97-AF65-F5344CB8AC3E}">
        <p14:creationId xmlns:p14="http://schemas.microsoft.com/office/powerpoint/2010/main" val="2268743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83FAEB20-9895-37DC-E344-E96F9E9B7B12}"/>
              </a:ext>
            </a:extLst>
          </p:cNvPr>
          <p:cNvSpPr>
            <a:spLocks noGrp="1"/>
          </p:cNvSpPr>
          <p:nvPr>
            <p:ph sz="half" idx="2"/>
          </p:nvPr>
        </p:nvSpPr>
        <p:spPr>
          <a:xfrm>
            <a:off x="6096001" y="923636"/>
            <a:ext cx="5458690" cy="5253327"/>
          </a:xfrm>
        </p:spPr>
        <p:txBody>
          <a:bodyPr>
            <a:normAutofit/>
          </a:bodyPr>
          <a:lstStyle/>
          <a:p>
            <a:pPr marL="0" indent="0">
              <a:buNone/>
            </a:pPr>
            <a:r>
              <a:rPr lang="de-DE" sz="2000" dirty="0"/>
              <a:t>Das ist die simpelste aller Regeln. Sie wird wahr, sobald die eingestellte Preisgrenze durchbrochen wird.</a:t>
            </a:r>
          </a:p>
          <a:p>
            <a:pPr marL="0" indent="0">
              <a:buNone/>
            </a:pPr>
            <a:r>
              <a:rPr lang="de-DE" sz="2000" dirty="0"/>
              <a:t>Die Einstellung kann absolut oder prozentual gesetzt werden.</a:t>
            </a:r>
          </a:p>
          <a:p>
            <a:pPr marL="0" indent="0">
              <a:buNone/>
            </a:pPr>
            <a:r>
              <a:rPr lang="de-DE" sz="2000" dirty="0"/>
              <a:t>Durch Doppelklick in das Eingabefeld wird zwischen Prozentual und Absolut hin und her gewechselt.</a:t>
            </a:r>
          </a:p>
          <a:p>
            <a:pPr marL="0" indent="0">
              <a:buNone/>
            </a:pPr>
            <a:r>
              <a:rPr lang="de-DE" sz="2000" dirty="0"/>
              <a:t>Wenn ein Prozentualer Wert eingetragen wird, wird zum Zeitpunkt der Aktivierung der Regel der Absolute Wert anhand des Preises, den der </a:t>
            </a:r>
            <a:r>
              <a:rPr lang="de-DE" sz="2000" dirty="0" err="1"/>
              <a:t>Coin</a:t>
            </a:r>
            <a:r>
              <a:rPr lang="de-DE" sz="2000" dirty="0"/>
              <a:t> zu diesem Zeitpunkt hat, berechnet.</a:t>
            </a:r>
          </a:p>
        </p:txBody>
      </p:sp>
      <p:sp>
        <p:nvSpPr>
          <p:cNvPr id="15" name="Titel 1">
            <a:extLst>
              <a:ext uri="{FF2B5EF4-FFF2-40B4-BE49-F238E27FC236}">
                <a16:creationId xmlns:a16="http://schemas.microsoft.com/office/drawing/2014/main" id="{CC8A3895-BF91-AB09-6FF2-81E90BA4C470}"/>
              </a:ext>
            </a:extLst>
          </p:cNvPr>
          <p:cNvSpPr txBox="1">
            <a:spLocks/>
          </p:cNvSpPr>
          <p:nvPr/>
        </p:nvSpPr>
        <p:spPr>
          <a:xfrm>
            <a:off x="505390" y="365125"/>
            <a:ext cx="10848410" cy="558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Regel Typ - Notausstieg</a:t>
            </a:r>
          </a:p>
        </p:txBody>
      </p:sp>
      <p:pic>
        <p:nvPicPr>
          <p:cNvPr id="7" name="Inhaltsplatzhalter 6">
            <a:extLst>
              <a:ext uri="{FF2B5EF4-FFF2-40B4-BE49-F238E27FC236}">
                <a16:creationId xmlns:a16="http://schemas.microsoft.com/office/drawing/2014/main" id="{8A336D66-70E4-9C66-C0AA-AF51AC9AC58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390" y="923636"/>
            <a:ext cx="4546901" cy="2301345"/>
          </a:xfrm>
        </p:spPr>
      </p:pic>
      <p:pic>
        <p:nvPicPr>
          <p:cNvPr id="9" name="Grafik 8">
            <a:extLst>
              <a:ext uri="{FF2B5EF4-FFF2-40B4-BE49-F238E27FC236}">
                <a16:creationId xmlns:a16="http://schemas.microsoft.com/office/drawing/2014/main" id="{F683C0A4-F71E-CDB1-73C0-F643F901B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88" y="3729816"/>
            <a:ext cx="4546901" cy="2452572"/>
          </a:xfrm>
          <a:prstGeom prst="rect">
            <a:avLst/>
          </a:prstGeom>
        </p:spPr>
      </p:pic>
    </p:spTree>
    <p:extLst>
      <p:ext uri="{BB962C8B-B14F-4D97-AF65-F5344CB8AC3E}">
        <p14:creationId xmlns:p14="http://schemas.microsoft.com/office/powerpoint/2010/main" val="2397659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83FAEB20-9895-37DC-E344-E96F9E9B7B12}"/>
              </a:ext>
            </a:extLst>
          </p:cNvPr>
          <p:cNvSpPr>
            <a:spLocks noGrp="1"/>
          </p:cNvSpPr>
          <p:nvPr>
            <p:ph sz="half" idx="2"/>
          </p:nvPr>
        </p:nvSpPr>
        <p:spPr>
          <a:xfrm>
            <a:off x="6096001" y="923636"/>
            <a:ext cx="5458690" cy="5253327"/>
          </a:xfrm>
        </p:spPr>
        <p:txBody>
          <a:bodyPr>
            <a:normAutofit/>
          </a:bodyPr>
          <a:lstStyle/>
          <a:p>
            <a:pPr marL="0" indent="0">
              <a:buNone/>
            </a:pPr>
            <a:r>
              <a:rPr lang="de-DE" sz="2000" dirty="0"/>
              <a:t>Eingestellt wird ein %-Wert um den sich die Preiskurve verändern soll. Für die Berechnung wird sich auf die Werte des Status-Objekts bezogen.</a:t>
            </a:r>
          </a:p>
          <a:p>
            <a:pPr marL="0" indent="0">
              <a:buNone/>
            </a:pPr>
            <a:endParaRPr lang="de-DE" sz="2000" dirty="0"/>
          </a:p>
          <a:p>
            <a:pPr marL="0" indent="0">
              <a:buNone/>
            </a:pPr>
            <a:r>
              <a:rPr lang="de-DE" sz="2000" dirty="0"/>
              <a:t>Bei Nutzung für Kaufen, wird der niedrigste Preis mit dem aktuellen Preis verglichen und der %-Unterschied berechnet. Ist er &gt;= dem eingestellten %-Wert, wird die Regel wahr.</a:t>
            </a:r>
          </a:p>
          <a:p>
            <a:pPr marL="0" indent="0">
              <a:buNone/>
            </a:pPr>
            <a:endParaRPr lang="de-DE" sz="2000" dirty="0"/>
          </a:p>
          <a:p>
            <a:pPr marL="0" indent="0">
              <a:buNone/>
            </a:pPr>
            <a:r>
              <a:rPr lang="de-DE" sz="2000" dirty="0"/>
              <a:t>Bei Nutzung für Verkaufen wir stattdessen der Höchste Preis mit dem aktuellen Preis verglichen und ist der %-Unterschied &lt;= dem eingestellten %-Wert, wird die Regel wahr.</a:t>
            </a:r>
          </a:p>
        </p:txBody>
      </p:sp>
      <p:sp>
        <p:nvSpPr>
          <p:cNvPr id="15" name="Titel 1">
            <a:extLst>
              <a:ext uri="{FF2B5EF4-FFF2-40B4-BE49-F238E27FC236}">
                <a16:creationId xmlns:a16="http://schemas.microsoft.com/office/drawing/2014/main" id="{CC8A3895-BF91-AB09-6FF2-81E90BA4C470}"/>
              </a:ext>
            </a:extLst>
          </p:cNvPr>
          <p:cNvSpPr txBox="1">
            <a:spLocks/>
          </p:cNvSpPr>
          <p:nvPr/>
        </p:nvSpPr>
        <p:spPr>
          <a:xfrm>
            <a:off x="505390" y="365125"/>
            <a:ext cx="10848410" cy="558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Regel Typ - %-Veränderung</a:t>
            </a:r>
          </a:p>
        </p:txBody>
      </p:sp>
      <p:pic>
        <p:nvPicPr>
          <p:cNvPr id="5" name="Inhaltsplatzhalter 4">
            <a:extLst>
              <a:ext uri="{FF2B5EF4-FFF2-40B4-BE49-F238E27FC236}">
                <a16:creationId xmlns:a16="http://schemas.microsoft.com/office/drawing/2014/main" id="{FDC51534-B49B-2807-F85A-BF1FEA94FE2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389" y="3699164"/>
            <a:ext cx="4544907" cy="2235200"/>
          </a:xfrm>
        </p:spPr>
      </p:pic>
      <p:pic>
        <p:nvPicPr>
          <p:cNvPr id="12" name="Grafik 11">
            <a:extLst>
              <a:ext uri="{FF2B5EF4-FFF2-40B4-BE49-F238E27FC236}">
                <a16:creationId xmlns:a16="http://schemas.microsoft.com/office/drawing/2014/main" id="{45EB209E-B24D-4B8F-43E5-8DD5CAA6F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90" y="923636"/>
            <a:ext cx="4544907" cy="2296124"/>
          </a:xfrm>
          <a:prstGeom prst="rect">
            <a:avLst/>
          </a:prstGeom>
        </p:spPr>
      </p:pic>
    </p:spTree>
    <p:extLst>
      <p:ext uri="{BB962C8B-B14F-4D97-AF65-F5344CB8AC3E}">
        <p14:creationId xmlns:p14="http://schemas.microsoft.com/office/powerpoint/2010/main" val="1857755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83FAEB20-9895-37DC-E344-E96F9E9B7B12}"/>
              </a:ext>
            </a:extLst>
          </p:cNvPr>
          <p:cNvSpPr>
            <a:spLocks noGrp="1"/>
          </p:cNvSpPr>
          <p:nvPr>
            <p:ph sz="half" idx="2"/>
          </p:nvPr>
        </p:nvSpPr>
        <p:spPr>
          <a:xfrm>
            <a:off x="6096001" y="923636"/>
            <a:ext cx="5458690" cy="5253327"/>
          </a:xfrm>
        </p:spPr>
        <p:txBody>
          <a:bodyPr>
            <a:normAutofit fontScale="85000" lnSpcReduction="20000"/>
          </a:bodyPr>
          <a:lstStyle/>
          <a:p>
            <a:pPr marL="0" indent="0">
              <a:buNone/>
            </a:pPr>
            <a:r>
              <a:rPr lang="de-DE" dirty="0"/>
              <a:t>Hier wird bei der Nutzung für Verkaufen eine obere Grenze definiert, welche die Kurve zunächst durchbrechen muss, erst dann wird auf eine Kehrtwende der Preiskurve gelauscht, indem der höchste Preis mit dem Aktuellen verglichen wird.</a:t>
            </a:r>
          </a:p>
          <a:p>
            <a:pPr marL="0" indent="0">
              <a:buNone/>
            </a:pPr>
            <a:endParaRPr lang="de-DE" dirty="0"/>
          </a:p>
          <a:p>
            <a:pPr marL="0" indent="0">
              <a:buNone/>
            </a:pPr>
            <a:r>
              <a:rPr lang="de-DE" dirty="0"/>
              <a:t>Bei Nutzung für Kaufen muss eine untere Grenze durchbrochen werden und für den Lausch auf ein Wiederaufstieg, wird der niedrigste Preis mit dem aktuellen verglichen.</a:t>
            </a:r>
          </a:p>
          <a:p>
            <a:pPr marL="0" indent="0">
              <a:buNone/>
            </a:pPr>
            <a:endParaRPr lang="de-DE" dirty="0"/>
          </a:p>
          <a:p>
            <a:pPr marL="0" indent="0">
              <a:buNone/>
            </a:pPr>
            <a:r>
              <a:rPr lang="de-DE" dirty="0"/>
              <a:t>Es können pro Regel mehrere Grenzen hintereinander definiert werden, wobei immer die Höhere aktiv ist, sobald ihre Grenze erreicht wurde.</a:t>
            </a:r>
          </a:p>
        </p:txBody>
      </p:sp>
      <p:sp>
        <p:nvSpPr>
          <p:cNvPr id="15" name="Titel 1">
            <a:extLst>
              <a:ext uri="{FF2B5EF4-FFF2-40B4-BE49-F238E27FC236}">
                <a16:creationId xmlns:a16="http://schemas.microsoft.com/office/drawing/2014/main" id="{CC8A3895-BF91-AB09-6FF2-81E90BA4C470}"/>
              </a:ext>
            </a:extLst>
          </p:cNvPr>
          <p:cNvSpPr txBox="1">
            <a:spLocks/>
          </p:cNvSpPr>
          <p:nvPr/>
        </p:nvSpPr>
        <p:spPr>
          <a:xfrm>
            <a:off x="505390" y="365125"/>
            <a:ext cx="10848410" cy="558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Regel Typ - Grenzdurchbruch-Rückgang</a:t>
            </a:r>
          </a:p>
        </p:txBody>
      </p:sp>
      <p:pic>
        <p:nvPicPr>
          <p:cNvPr id="6" name="Inhaltsplatzhalter 5">
            <a:extLst>
              <a:ext uri="{FF2B5EF4-FFF2-40B4-BE49-F238E27FC236}">
                <a16:creationId xmlns:a16="http://schemas.microsoft.com/office/drawing/2014/main" id="{F37FCAF6-2B89-4A81-48EC-F34B953C422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390" y="923635"/>
            <a:ext cx="5383766" cy="3925455"/>
          </a:xfrm>
        </p:spPr>
      </p:pic>
    </p:spTree>
    <p:extLst>
      <p:ext uri="{BB962C8B-B14F-4D97-AF65-F5344CB8AC3E}">
        <p14:creationId xmlns:p14="http://schemas.microsoft.com/office/powerpoint/2010/main" val="127848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83FAEB20-9895-37DC-E344-E96F9E9B7B12}"/>
              </a:ext>
            </a:extLst>
          </p:cNvPr>
          <p:cNvSpPr>
            <a:spLocks noGrp="1"/>
          </p:cNvSpPr>
          <p:nvPr>
            <p:ph sz="half" idx="2"/>
          </p:nvPr>
        </p:nvSpPr>
        <p:spPr>
          <a:xfrm>
            <a:off x="6096001" y="923636"/>
            <a:ext cx="5458690" cy="5253327"/>
          </a:xfrm>
        </p:spPr>
        <p:txBody>
          <a:bodyPr>
            <a:noAutofit/>
          </a:bodyPr>
          <a:lstStyle/>
          <a:p>
            <a:pPr marL="0" indent="0">
              <a:buNone/>
            </a:pPr>
            <a:r>
              <a:rPr lang="de-DE" sz="1600" dirty="0"/>
              <a:t>Diese Regel ist die einzige, die nur für eine Verkaufsentscheidung sinnvoll ist, obwohl sie auch für einen Kauf funktionieren würde, dafür muss man aber sehr umständlich denken und sich wirklich sicher sein, was man tut!</a:t>
            </a:r>
          </a:p>
          <a:p>
            <a:pPr marL="0" indent="0">
              <a:buNone/>
            </a:pPr>
            <a:r>
              <a:rPr lang="de-DE" sz="1600" dirty="0"/>
              <a:t>Man definiert einen Profitbereich, den die Kurve seit dem letzten Kauf erreichen muss. Wenn der Profit erreicht wird, wird der bis dato nicht realisierten Gewinn mit einem %-Wert abgesichert, der die Menge an Gewinn wiederspiegelt, die man auf jeden fall mitnehmen möchte.</a:t>
            </a:r>
          </a:p>
          <a:p>
            <a:pPr marL="0" indent="0">
              <a:buNone/>
            </a:pPr>
            <a:r>
              <a:rPr lang="de-DE" sz="1600" dirty="0"/>
              <a:t>Ein Beispiel mit einem Mindestprofit von 10% und einer 50% Gewinnmitnahme: Steigt die Kurve um 10% seit dem letzten Kauf, würde ein Verkauf ausgelöst werden, wenn die Kurve dann wieder um 5% fällt. Steigt sie allerdings weiter bis 15%, würde sie erst auslösen, wenn die Kurve danach um 7,5% fällt, vorausgesetzt in der Zeit ist sie vorher nicht um die hälfte wieder zurückgegangen! Vom höchsten Preis der Kurve seit dem letzten Kauf oder Aktivierung der Regel, wird der Gewinn berechnet und der Rückgang bezieht sich immer auf diesen maximal Gewinn der erreicht wurde.</a:t>
            </a:r>
          </a:p>
          <a:p>
            <a:pPr marL="0" indent="0">
              <a:buNone/>
            </a:pPr>
            <a:r>
              <a:rPr lang="de-DE" sz="1600" dirty="0"/>
              <a:t>Die Profitbereiche mit den Gewinnmitnahmen können als Liste eingestellt werden und die höheren Einstellungen ersetzen bei Erreichung immer die niedrigeren.</a:t>
            </a:r>
          </a:p>
        </p:txBody>
      </p:sp>
      <p:sp>
        <p:nvSpPr>
          <p:cNvPr id="15" name="Titel 1">
            <a:extLst>
              <a:ext uri="{FF2B5EF4-FFF2-40B4-BE49-F238E27FC236}">
                <a16:creationId xmlns:a16="http://schemas.microsoft.com/office/drawing/2014/main" id="{CC8A3895-BF91-AB09-6FF2-81E90BA4C470}"/>
              </a:ext>
            </a:extLst>
          </p:cNvPr>
          <p:cNvSpPr txBox="1">
            <a:spLocks/>
          </p:cNvSpPr>
          <p:nvPr/>
        </p:nvSpPr>
        <p:spPr>
          <a:xfrm>
            <a:off x="505390" y="365125"/>
            <a:ext cx="10848410" cy="558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Regel Typ - Gewinn-Absicherung</a:t>
            </a:r>
          </a:p>
        </p:txBody>
      </p:sp>
      <p:pic>
        <p:nvPicPr>
          <p:cNvPr id="5" name="Inhaltsplatzhalter 4">
            <a:extLst>
              <a:ext uri="{FF2B5EF4-FFF2-40B4-BE49-F238E27FC236}">
                <a16:creationId xmlns:a16="http://schemas.microsoft.com/office/drawing/2014/main" id="{AAFDFA2D-E8DD-73CE-EA2E-A58539C03CB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390" y="923636"/>
            <a:ext cx="5389720" cy="3978988"/>
          </a:xfrm>
        </p:spPr>
      </p:pic>
    </p:spTree>
    <p:extLst>
      <p:ext uri="{BB962C8B-B14F-4D97-AF65-F5344CB8AC3E}">
        <p14:creationId xmlns:p14="http://schemas.microsoft.com/office/powerpoint/2010/main" val="4197468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83FAEB20-9895-37DC-E344-E96F9E9B7B12}"/>
              </a:ext>
            </a:extLst>
          </p:cNvPr>
          <p:cNvSpPr>
            <a:spLocks noGrp="1"/>
          </p:cNvSpPr>
          <p:nvPr>
            <p:ph sz="half" idx="2"/>
          </p:nvPr>
        </p:nvSpPr>
        <p:spPr>
          <a:xfrm>
            <a:off x="6096001" y="923636"/>
            <a:ext cx="5458690" cy="5253327"/>
          </a:xfrm>
        </p:spPr>
        <p:txBody>
          <a:bodyPr>
            <a:noAutofit/>
          </a:bodyPr>
          <a:lstStyle/>
          <a:p>
            <a:pPr marL="0" indent="0">
              <a:buNone/>
            </a:pPr>
            <a:r>
              <a:rPr lang="de-DE" sz="1800" dirty="0"/>
              <a:t>Wie der Name verrät, kann die Kurve in verschiede Sektionen unterteilt werden, indem man Zeitintervalle definiert in denen Prozentuale Unterschiede zwischen den Zeitgrenzen eintreten müssen um auszulösen.</a:t>
            </a:r>
          </a:p>
          <a:p>
            <a:pPr marL="0" indent="0">
              <a:buNone/>
            </a:pPr>
            <a:r>
              <a:rPr lang="de-DE" sz="1800" dirty="0"/>
              <a:t>Man kann dabei die Sekundenkurve oder die Stundenkurve auswählen oder aber eine einstellbare Glättung der Kurve nutzen, dabei werden alle Preise der eingestellten Glättung zusammengerechnet und der Durchschnitt gebildet und dieser dann als einzelner Preis einer individuellen Kurve betrachtet und das für alle Grenz-Preise der Intervalle. Damit könnte man die bekannten 5min 15min oder 2h 4h oder sogar 7Tage Kerzen verwenden.</a:t>
            </a:r>
          </a:p>
          <a:p>
            <a:pPr marL="0" indent="0">
              <a:buNone/>
            </a:pPr>
            <a:r>
              <a:rPr lang="de-DE" sz="1800" dirty="0"/>
              <a:t>Das oberste Intervall ist immer das aktuellste. Sieht man die Preiskurve von Links nach Rechts (Vergangenheit -&gt; Zukunft) dann liest man die Sektionen entsprechend von unten nach Oben.</a:t>
            </a:r>
          </a:p>
        </p:txBody>
      </p:sp>
      <p:sp>
        <p:nvSpPr>
          <p:cNvPr id="15" name="Titel 1">
            <a:extLst>
              <a:ext uri="{FF2B5EF4-FFF2-40B4-BE49-F238E27FC236}">
                <a16:creationId xmlns:a16="http://schemas.microsoft.com/office/drawing/2014/main" id="{CC8A3895-BF91-AB09-6FF2-81E90BA4C470}"/>
              </a:ext>
            </a:extLst>
          </p:cNvPr>
          <p:cNvSpPr txBox="1">
            <a:spLocks/>
          </p:cNvSpPr>
          <p:nvPr/>
        </p:nvSpPr>
        <p:spPr>
          <a:xfrm>
            <a:off x="505390" y="365125"/>
            <a:ext cx="10848410" cy="558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Regel Typ - Kurven-Sektionen</a:t>
            </a:r>
          </a:p>
        </p:txBody>
      </p:sp>
      <p:pic>
        <p:nvPicPr>
          <p:cNvPr id="6" name="Inhaltsplatzhalter 5">
            <a:extLst>
              <a:ext uri="{FF2B5EF4-FFF2-40B4-BE49-F238E27FC236}">
                <a16:creationId xmlns:a16="http://schemas.microsoft.com/office/drawing/2014/main" id="{DE2F8ADE-452D-8BBE-7934-8797E15A831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390" y="923636"/>
            <a:ext cx="5389720" cy="3647424"/>
          </a:xfrm>
        </p:spPr>
      </p:pic>
    </p:spTree>
    <p:extLst>
      <p:ext uri="{BB962C8B-B14F-4D97-AF65-F5344CB8AC3E}">
        <p14:creationId xmlns:p14="http://schemas.microsoft.com/office/powerpoint/2010/main" val="2672415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3960D1-ED96-9EA7-3B5F-CCE6AB11A926}"/>
              </a:ext>
            </a:extLst>
          </p:cNvPr>
          <p:cNvSpPr>
            <a:spLocks noGrp="1"/>
          </p:cNvSpPr>
          <p:nvPr>
            <p:ph type="title"/>
          </p:nvPr>
        </p:nvSpPr>
        <p:spPr/>
        <p:txBody>
          <a:bodyPr/>
          <a:lstStyle/>
          <a:p>
            <a:r>
              <a:rPr lang="de-DE" dirty="0"/>
              <a:t>Funktionsumfang</a:t>
            </a:r>
          </a:p>
        </p:txBody>
      </p:sp>
      <p:sp>
        <p:nvSpPr>
          <p:cNvPr id="3" name="Inhaltsplatzhalter 2">
            <a:extLst>
              <a:ext uri="{FF2B5EF4-FFF2-40B4-BE49-F238E27FC236}">
                <a16:creationId xmlns:a16="http://schemas.microsoft.com/office/drawing/2014/main" id="{01108F27-25E7-D68B-F3AE-03FE5874C6A2}"/>
              </a:ext>
            </a:extLst>
          </p:cNvPr>
          <p:cNvSpPr>
            <a:spLocks noGrp="1"/>
          </p:cNvSpPr>
          <p:nvPr>
            <p:ph idx="1"/>
          </p:nvPr>
        </p:nvSpPr>
        <p:spPr/>
        <p:txBody>
          <a:bodyPr>
            <a:normAutofit fontScale="92500"/>
          </a:bodyPr>
          <a:lstStyle/>
          <a:p>
            <a:r>
              <a:rPr lang="de-DE" dirty="0"/>
              <a:t>Unterstützung mehrerer Trading-Plattformen (Eigener Simulator)</a:t>
            </a:r>
          </a:p>
          <a:p>
            <a:r>
              <a:rPr lang="de-DE" dirty="0"/>
              <a:t>Wallet/Portfolio Management</a:t>
            </a:r>
          </a:p>
          <a:p>
            <a:r>
              <a:rPr lang="de-DE" dirty="0"/>
              <a:t>Kurvenanalyse (einzeln oder mehrere gleichzeitig)</a:t>
            </a:r>
          </a:p>
          <a:p>
            <a:r>
              <a:rPr lang="de-DE" dirty="0"/>
              <a:t>Manuelles und automatisiertes Trading mit umfangreichen Regelwerk</a:t>
            </a:r>
          </a:p>
          <a:p>
            <a:r>
              <a:rPr lang="de-DE" dirty="0"/>
              <a:t>Backtesting aller Regeln auf die vergangenen Preiskurven</a:t>
            </a:r>
          </a:p>
          <a:p>
            <a:r>
              <a:rPr lang="de-DE" dirty="0"/>
              <a:t>Globale Events (Bullen-/</a:t>
            </a:r>
            <a:r>
              <a:rPr lang="de-DE" dirty="0" err="1"/>
              <a:t>Bärenrun</a:t>
            </a:r>
            <a:r>
              <a:rPr lang="de-DE" dirty="0"/>
              <a:t>) erkennen und automatisiert reagieren</a:t>
            </a:r>
          </a:p>
          <a:p>
            <a:r>
              <a:rPr lang="de-DE" dirty="0"/>
              <a:t>Neu gelistete Assets/</a:t>
            </a:r>
            <a:r>
              <a:rPr lang="de-DE" dirty="0" err="1"/>
              <a:t>Coins</a:t>
            </a:r>
            <a:r>
              <a:rPr lang="de-DE" dirty="0"/>
              <a:t> erkennen und automatisiert reagieren</a:t>
            </a:r>
          </a:p>
          <a:p>
            <a:r>
              <a:rPr lang="de-DE" dirty="0"/>
              <a:t>Multi-User-Betrieb</a:t>
            </a:r>
          </a:p>
          <a:p>
            <a:r>
              <a:rPr lang="de-DE" dirty="0"/>
              <a:t>Cloud-Ready</a:t>
            </a:r>
          </a:p>
        </p:txBody>
      </p:sp>
    </p:spTree>
    <p:extLst>
      <p:ext uri="{BB962C8B-B14F-4D97-AF65-F5344CB8AC3E}">
        <p14:creationId xmlns:p14="http://schemas.microsoft.com/office/powerpoint/2010/main" val="3291402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83FAEB20-9895-37DC-E344-E96F9E9B7B12}"/>
              </a:ext>
            </a:extLst>
          </p:cNvPr>
          <p:cNvSpPr>
            <a:spLocks noGrp="1"/>
          </p:cNvSpPr>
          <p:nvPr>
            <p:ph sz="half" idx="2"/>
          </p:nvPr>
        </p:nvSpPr>
        <p:spPr>
          <a:xfrm>
            <a:off x="6096001" y="923636"/>
            <a:ext cx="5458690" cy="5253327"/>
          </a:xfrm>
        </p:spPr>
        <p:txBody>
          <a:bodyPr>
            <a:noAutofit/>
          </a:bodyPr>
          <a:lstStyle/>
          <a:p>
            <a:pPr marL="0" indent="0">
              <a:buNone/>
            </a:pPr>
            <a:r>
              <a:rPr lang="de-DE" sz="1800" dirty="0"/>
              <a:t>Hier wird die aktuelle Abweichung auf den vergangenen Durchschnitt der Kurve betrachtet.</a:t>
            </a:r>
          </a:p>
          <a:p>
            <a:pPr marL="0" indent="0">
              <a:buNone/>
            </a:pPr>
            <a:r>
              <a:rPr lang="de-DE" sz="1800" dirty="0"/>
              <a:t>Zunächst wird ein Zeitraum auf der Stundenkurve ausgewählt und die vergangenen Stundenpreise zu einem Durchschnittswert zusammengerechnet.</a:t>
            </a:r>
          </a:p>
          <a:p>
            <a:pPr marL="0" indent="0">
              <a:buNone/>
            </a:pPr>
            <a:r>
              <a:rPr lang="de-DE" sz="1800" dirty="0"/>
              <a:t>Dieser berechnete Wert wird dann zum Vergleich mit den aktuell höchsten und niedrigsten Preis des Status-Objektes benutzt.</a:t>
            </a:r>
          </a:p>
          <a:p>
            <a:pPr marL="0" indent="0">
              <a:buNone/>
            </a:pPr>
            <a:r>
              <a:rPr lang="de-DE" sz="1800" dirty="0"/>
              <a:t>Dafür muss eine Abweichung in % im Bezug auf den errechneten Durchschnittswert der vergangenen Stundenkurve </a:t>
            </a:r>
            <a:r>
              <a:rPr lang="de-DE" sz="1800" dirty="0" err="1"/>
              <a:t>eingtragen</a:t>
            </a:r>
            <a:r>
              <a:rPr lang="de-DE" sz="1800" dirty="0"/>
              <a:t> werden.</a:t>
            </a:r>
          </a:p>
          <a:p>
            <a:pPr marL="0" indent="0">
              <a:buNone/>
            </a:pPr>
            <a:r>
              <a:rPr lang="de-DE" sz="1800" dirty="0"/>
              <a:t>Sobald diese Abweichung eintritt wird die Regel aktiv und lauscht ab dem Moment auf eine %-Veränderung vom Abweichungswert zum aktuellen Preis.</a:t>
            </a:r>
          </a:p>
          <a:p>
            <a:pPr marL="0" indent="0">
              <a:buNone/>
            </a:pPr>
            <a:r>
              <a:rPr lang="de-DE" sz="1800" dirty="0"/>
              <a:t>Wird dann die eingestellte %-Veränderung überschritten, löst die Regel aus.</a:t>
            </a:r>
          </a:p>
        </p:txBody>
      </p:sp>
      <p:sp>
        <p:nvSpPr>
          <p:cNvPr id="15" name="Titel 1">
            <a:extLst>
              <a:ext uri="{FF2B5EF4-FFF2-40B4-BE49-F238E27FC236}">
                <a16:creationId xmlns:a16="http://schemas.microsoft.com/office/drawing/2014/main" id="{CC8A3895-BF91-AB09-6FF2-81E90BA4C470}"/>
              </a:ext>
            </a:extLst>
          </p:cNvPr>
          <p:cNvSpPr txBox="1">
            <a:spLocks/>
          </p:cNvSpPr>
          <p:nvPr/>
        </p:nvSpPr>
        <p:spPr>
          <a:xfrm>
            <a:off x="505390" y="365125"/>
            <a:ext cx="10848410" cy="558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Regel Typ - Durchschnitts-Abweichung</a:t>
            </a:r>
          </a:p>
        </p:txBody>
      </p:sp>
      <p:pic>
        <p:nvPicPr>
          <p:cNvPr id="5" name="Inhaltsplatzhalter 4">
            <a:extLst>
              <a:ext uri="{FF2B5EF4-FFF2-40B4-BE49-F238E27FC236}">
                <a16:creationId xmlns:a16="http://schemas.microsoft.com/office/drawing/2014/main" id="{5630218F-BFF7-0E63-D247-716701495B7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7309" y="923636"/>
            <a:ext cx="5257802" cy="4033532"/>
          </a:xfrm>
        </p:spPr>
      </p:pic>
    </p:spTree>
    <p:extLst>
      <p:ext uri="{BB962C8B-B14F-4D97-AF65-F5344CB8AC3E}">
        <p14:creationId xmlns:p14="http://schemas.microsoft.com/office/powerpoint/2010/main" val="3172331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83FAEB20-9895-37DC-E344-E96F9E9B7B12}"/>
              </a:ext>
            </a:extLst>
          </p:cNvPr>
          <p:cNvSpPr>
            <a:spLocks noGrp="1"/>
          </p:cNvSpPr>
          <p:nvPr>
            <p:ph sz="half" idx="2"/>
          </p:nvPr>
        </p:nvSpPr>
        <p:spPr>
          <a:xfrm>
            <a:off x="6594763" y="923636"/>
            <a:ext cx="4959927" cy="5253327"/>
          </a:xfrm>
        </p:spPr>
        <p:txBody>
          <a:bodyPr>
            <a:noAutofit/>
          </a:bodyPr>
          <a:lstStyle/>
          <a:p>
            <a:pPr marL="0" indent="0">
              <a:buNone/>
            </a:pPr>
            <a:r>
              <a:rPr lang="de-DE" sz="1800" dirty="0"/>
              <a:t>Dieser Regel Typ ist nur für technisch begabte User, da man hier die Logik der Regel selber programmieren muss!</a:t>
            </a:r>
          </a:p>
          <a:p>
            <a:pPr marL="0" indent="0">
              <a:buNone/>
            </a:pPr>
            <a:r>
              <a:rPr lang="de-DE" sz="1800" dirty="0"/>
              <a:t>Dafür wird die Skriptsprache „</a:t>
            </a:r>
            <a:r>
              <a:rPr lang="de-DE" sz="1800" dirty="0" err="1"/>
              <a:t>mvel</a:t>
            </a:r>
            <a:r>
              <a:rPr lang="de-DE" sz="1800" dirty="0"/>
              <a:t>“ (</a:t>
            </a:r>
            <a:r>
              <a:rPr lang="de-DE" sz="1800" dirty="0">
                <a:hlinkClick r:id="rId2"/>
              </a:rPr>
              <a:t>http://mvel.documentnode.com/</a:t>
            </a:r>
            <a:r>
              <a:rPr lang="de-DE" sz="1800" dirty="0"/>
              <a:t>) benutzt und diese mit Zusatzfunktionen für den Zugriff auf das Status-Objekt und die Preiskurve und zusätzlichen Mathematischer Funktionen und Berechnungen ergänzt.</a:t>
            </a:r>
          </a:p>
          <a:p>
            <a:pPr marL="0" indent="0">
              <a:buNone/>
            </a:pPr>
            <a:r>
              <a:rPr lang="de-DE" sz="1800" dirty="0"/>
              <a:t>So kann ein erfahrener User seine eigen Berechnungen und Regeln programmieren, wenn die vordefinierten Regeltypen nicht ausreichen sollten.</a:t>
            </a:r>
          </a:p>
          <a:p>
            <a:pPr marL="0" indent="0">
              <a:buNone/>
            </a:pPr>
            <a:r>
              <a:rPr lang="de-DE" sz="1800" dirty="0"/>
              <a:t>Weitere Scriptsprachen statt „</a:t>
            </a:r>
            <a:r>
              <a:rPr lang="de-DE" sz="1800" dirty="0" err="1"/>
              <a:t>mvel</a:t>
            </a:r>
            <a:r>
              <a:rPr lang="de-DE" sz="1800" dirty="0"/>
              <a:t>“ wie z.B. JavaScript sind ohne großen Aufwand möglich und in der Umsetzung bereits als User-Eingabe vorgesehen.</a:t>
            </a:r>
          </a:p>
        </p:txBody>
      </p:sp>
      <p:sp>
        <p:nvSpPr>
          <p:cNvPr id="15" name="Titel 1">
            <a:extLst>
              <a:ext uri="{FF2B5EF4-FFF2-40B4-BE49-F238E27FC236}">
                <a16:creationId xmlns:a16="http://schemas.microsoft.com/office/drawing/2014/main" id="{CC8A3895-BF91-AB09-6FF2-81E90BA4C470}"/>
              </a:ext>
            </a:extLst>
          </p:cNvPr>
          <p:cNvSpPr txBox="1">
            <a:spLocks/>
          </p:cNvSpPr>
          <p:nvPr/>
        </p:nvSpPr>
        <p:spPr>
          <a:xfrm>
            <a:off x="505390" y="365125"/>
            <a:ext cx="10848410" cy="558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Regel Typ - Skript</a:t>
            </a:r>
          </a:p>
        </p:txBody>
      </p:sp>
      <p:pic>
        <p:nvPicPr>
          <p:cNvPr id="6" name="Inhaltsplatzhalter 5">
            <a:extLst>
              <a:ext uri="{FF2B5EF4-FFF2-40B4-BE49-F238E27FC236}">
                <a16:creationId xmlns:a16="http://schemas.microsoft.com/office/drawing/2014/main" id="{5DDB0146-4A03-5AD9-AA16-46FEB4969AE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5390" y="923635"/>
            <a:ext cx="5814361" cy="5253327"/>
          </a:xfrm>
        </p:spPr>
      </p:pic>
    </p:spTree>
    <p:extLst>
      <p:ext uri="{BB962C8B-B14F-4D97-AF65-F5344CB8AC3E}">
        <p14:creationId xmlns:p14="http://schemas.microsoft.com/office/powerpoint/2010/main" val="3973930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83FAEB20-9895-37DC-E344-E96F9E9B7B12}"/>
              </a:ext>
            </a:extLst>
          </p:cNvPr>
          <p:cNvSpPr>
            <a:spLocks noGrp="1"/>
          </p:cNvSpPr>
          <p:nvPr>
            <p:ph sz="half" idx="2"/>
          </p:nvPr>
        </p:nvSpPr>
        <p:spPr>
          <a:xfrm>
            <a:off x="6096000" y="923636"/>
            <a:ext cx="5458691" cy="5253327"/>
          </a:xfrm>
        </p:spPr>
        <p:txBody>
          <a:bodyPr>
            <a:noAutofit/>
          </a:bodyPr>
          <a:lstStyle/>
          <a:p>
            <a:pPr marL="0" indent="0">
              <a:buNone/>
            </a:pPr>
            <a:r>
              <a:rPr lang="de-DE" sz="1800" dirty="0"/>
              <a:t>Die Logik wird in einem Texteingabefeld geschrieben, zur Zeit leider ohne Eingabehilfe.</a:t>
            </a:r>
          </a:p>
          <a:p>
            <a:pPr marL="0" indent="0">
              <a:buNone/>
            </a:pPr>
            <a:r>
              <a:rPr lang="de-DE" sz="1800" dirty="0"/>
              <a:t>Ein Syntax check hilft bei der Programmierung, aber nicht bei der Sinnhaftigkeit der selbst programmierten Lösung.</a:t>
            </a:r>
          </a:p>
          <a:p>
            <a:pPr marL="0" indent="0">
              <a:buNone/>
            </a:pPr>
            <a:r>
              <a:rPr lang="de-DE" sz="1800" dirty="0"/>
              <a:t>Der User kann seiner Fantasie hier freien Lauf lassen, die einzige Pflicht ist, dass es einen booleschen Rückgabewert verlangt und das auch validiert. D.h. das Skript muss „wahr“ oder „falsch“ als Antwort der Berechnung liefern, bei „ wahr“ löst die Regel aus.</a:t>
            </a:r>
          </a:p>
        </p:txBody>
      </p:sp>
      <p:sp>
        <p:nvSpPr>
          <p:cNvPr id="15" name="Titel 1">
            <a:extLst>
              <a:ext uri="{FF2B5EF4-FFF2-40B4-BE49-F238E27FC236}">
                <a16:creationId xmlns:a16="http://schemas.microsoft.com/office/drawing/2014/main" id="{CC8A3895-BF91-AB09-6FF2-81E90BA4C470}"/>
              </a:ext>
            </a:extLst>
          </p:cNvPr>
          <p:cNvSpPr txBox="1">
            <a:spLocks/>
          </p:cNvSpPr>
          <p:nvPr/>
        </p:nvSpPr>
        <p:spPr>
          <a:xfrm>
            <a:off x="505390" y="365125"/>
            <a:ext cx="10848410" cy="558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Regel Typ - Skript</a:t>
            </a:r>
          </a:p>
        </p:txBody>
      </p:sp>
      <p:pic>
        <p:nvPicPr>
          <p:cNvPr id="6" name="Inhaltsplatzhalter 5">
            <a:extLst>
              <a:ext uri="{FF2B5EF4-FFF2-40B4-BE49-F238E27FC236}">
                <a16:creationId xmlns:a16="http://schemas.microsoft.com/office/drawing/2014/main" id="{31D1108A-997A-1D23-CC08-9A6B5D0A3B3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390" y="923636"/>
            <a:ext cx="4196332" cy="5253326"/>
          </a:xfrm>
        </p:spPr>
      </p:pic>
    </p:spTree>
    <p:extLst>
      <p:ext uri="{BB962C8B-B14F-4D97-AF65-F5344CB8AC3E}">
        <p14:creationId xmlns:p14="http://schemas.microsoft.com/office/powerpoint/2010/main" val="3161366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83FAEB20-9895-37DC-E344-E96F9E9B7B12}"/>
              </a:ext>
            </a:extLst>
          </p:cNvPr>
          <p:cNvSpPr>
            <a:spLocks noGrp="1"/>
          </p:cNvSpPr>
          <p:nvPr>
            <p:ph sz="half" idx="2"/>
          </p:nvPr>
        </p:nvSpPr>
        <p:spPr>
          <a:xfrm>
            <a:off x="7259782" y="923636"/>
            <a:ext cx="4294909" cy="5253327"/>
          </a:xfrm>
        </p:spPr>
        <p:txBody>
          <a:bodyPr>
            <a:noAutofit/>
          </a:bodyPr>
          <a:lstStyle/>
          <a:p>
            <a:pPr marL="0" indent="0">
              <a:buNone/>
            </a:pPr>
            <a:r>
              <a:rPr lang="de-DE" sz="1800" dirty="0"/>
              <a:t>Aus der Übersicht der „Automatisierte Handel Einstellungen“ heraus, kann eine valide Regel für einen einstellbaren Zeitraum getestet werden.</a:t>
            </a:r>
          </a:p>
          <a:p>
            <a:pPr marL="0" indent="0">
              <a:buNone/>
            </a:pPr>
            <a:endParaRPr lang="de-DE" sz="1800" dirty="0"/>
          </a:p>
          <a:p>
            <a:pPr marL="0" indent="0">
              <a:buNone/>
            </a:pPr>
            <a:r>
              <a:rPr lang="de-DE" sz="1800" dirty="0"/>
              <a:t>Der Test läuft als Hintergrundprozess und rechnet die vergangene Kurve so durch, als wäre die Einstellung aktiv gewesen. D.H. das Ergebnis zeigt an, wie diese Regel in echt performt hätte, wäre sie aktiv gewesen.</a:t>
            </a:r>
          </a:p>
          <a:p>
            <a:endParaRPr lang="de-DE" sz="1200" dirty="0"/>
          </a:p>
          <a:p>
            <a:pPr marL="0" indent="0">
              <a:buNone/>
            </a:pPr>
            <a:r>
              <a:rPr lang="de-DE" sz="1800" dirty="0"/>
              <a:t>Das Ergebnis bzw. der Fortschritt der Berechnung kann in einer Übersicht beobachtet werden.</a:t>
            </a:r>
          </a:p>
          <a:p>
            <a:pPr marL="0" indent="0">
              <a:buNone/>
            </a:pPr>
            <a:endParaRPr lang="de-DE" sz="1800" dirty="0"/>
          </a:p>
          <a:p>
            <a:pPr marL="0" indent="0">
              <a:buNone/>
            </a:pPr>
            <a:r>
              <a:rPr lang="de-DE" sz="1800" dirty="0"/>
              <a:t>Zudem wird ein Gesamt Gewinn/Verlust in % angezeigt um die Regel mit anderen Einstellungen vergleichen zu können.</a:t>
            </a:r>
          </a:p>
          <a:p>
            <a:pPr marL="0" indent="0">
              <a:buNone/>
            </a:pPr>
            <a:endParaRPr lang="de-DE" sz="1800" dirty="0"/>
          </a:p>
        </p:txBody>
      </p:sp>
      <p:sp>
        <p:nvSpPr>
          <p:cNvPr id="15" name="Titel 1">
            <a:extLst>
              <a:ext uri="{FF2B5EF4-FFF2-40B4-BE49-F238E27FC236}">
                <a16:creationId xmlns:a16="http://schemas.microsoft.com/office/drawing/2014/main" id="{CC8A3895-BF91-AB09-6FF2-81E90BA4C470}"/>
              </a:ext>
            </a:extLst>
          </p:cNvPr>
          <p:cNvSpPr txBox="1">
            <a:spLocks/>
          </p:cNvSpPr>
          <p:nvPr/>
        </p:nvSpPr>
        <p:spPr>
          <a:xfrm>
            <a:off x="505390" y="365125"/>
            <a:ext cx="10848410" cy="558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Regeln auf vergangene Preiskurve backtesten</a:t>
            </a:r>
          </a:p>
        </p:txBody>
      </p:sp>
      <p:pic>
        <p:nvPicPr>
          <p:cNvPr id="5" name="Inhaltsplatzhalter 4">
            <a:extLst>
              <a:ext uri="{FF2B5EF4-FFF2-40B4-BE49-F238E27FC236}">
                <a16:creationId xmlns:a16="http://schemas.microsoft.com/office/drawing/2014/main" id="{EB30D989-E85A-C05B-636D-2FF39F4EF78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390" y="923636"/>
            <a:ext cx="6592300" cy="2505364"/>
          </a:xfrm>
        </p:spPr>
      </p:pic>
    </p:spTree>
    <p:extLst>
      <p:ext uri="{BB962C8B-B14F-4D97-AF65-F5344CB8AC3E}">
        <p14:creationId xmlns:p14="http://schemas.microsoft.com/office/powerpoint/2010/main" val="3966052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83FAEB20-9895-37DC-E344-E96F9E9B7B12}"/>
              </a:ext>
            </a:extLst>
          </p:cNvPr>
          <p:cNvSpPr>
            <a:spLocks noGrp="1"/>
          </p:cNvSpPr>
          <p:nvPr>
            <p:ph sz="half" idx="2"/>
          </p:nvPr>
        </p:nvSpPr>
        <p:spPr>
          <a:xfrm>
            <a:off x="7259782" y="923636"/>
            <a:ext cx="4294909" cy="5253327"/>
          </a:xfrm>
        </p:spPr>
        <p:txBody>
          <a:bodyPr>
            <a:noAutofit/>
          </a:bodyPr>
          <a:lstStyle/>
          <a:p>
            <a:pPr marL="0" indent="0">
              <a:buNone/>
            </a:pPr>
            <a:r>
              <a:rPr lang="de-DE" sz="1800" dirty="0"/>
              <a:t>Ein fertiges Ergebnis kann dann in die Preiskurve geladen werden (Lupen-Button) und jeder hypothetische Trade wird darin angezeigt und kann analysiert werden.</a:t>
            </a:r>
          </a:p>
          <a:p>
            <a:pPr marL="0" indent="0">
              <a:buNone/>
            </a:pPr>
            <a:endParaRPr lang="de-DE" sz="1800" dirty="0"/>
          </a:p>
          <a:p>
            <a:pPr marL="0" indent="0">
              <a:buNone/>
            </a:pPr>
            <a:r>
              <a:rPr lang="de-DE" sz="1800" dirty="0"/>
              <a:t>In der Tabelle kann nach Profit sortiert werden und die Regel die getestet wurde ist dort auch noch einmal sichtbar und könnte von dort auch wieder in die Handels-Einstellungen hergestellt werden (Kopieren-Button).</a:t>
            </a:r>
          </a:p>
          <a:p>
            <a:pPr marL="0" indent="0">
              <a:buNone/>
            </a:pPr>
            <a:endParaRPr lang="de-DE" sz="1800" dirty="0"/>
          </a:p>
          <a:p>
            <a:pPr marL="0" indent="0">
              <a:buNone/>
            </a:pPr>
            <a:r>
              <a:rPr lang="de-DE" sz="1800" dirty="0"/>
              <a:t>Alle gespeicherten Regeln können anwenderfreundlich dupliziert/geklont werden. Zudem können sie zu einer anderen Trading-Plattform rüber kopiert werden.</a:t>
            </a:r>
          </a:p>
        </p:txBody>
      </p:sp>
      <p:sp>
        <p:nvSpPr>
          <p:cNvPr id="15" name="Titel 1">
            <a:extLst>
              <a:ext uri="{FF2B5EF4-FFF2-40B4-BE49-F238E27FC236}">
                <a16:creationId xmlns:a16="http://schemas.microsoft.com/office/drawing/2014/main" id="{CC8A3895-BF91-AB09-6FF2-81E90BA4C470}"/>
              </a:ext>
            </a:extLst>
          </p:cNvPr>
          <p:cNvSpPr txBox="1">
            <a:spLocks/>
          </p:cNvSpPr>
          <p:nvPr/>
        </p:nvSpPr>
        <p:spPr>
          <a:xfrm>
            <a:off x="505390" y="365125"/>
            <a:ext cx="10848410" cy="558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Regeln auf vergangene Preiskurve backtesten</a:t>
            </a:r>
          </a:p>
        </p:txBody>
      </p:sp>
      <p:pic>
        <p:nvPicPr>
          <p:cNvPr id="6" name="Inhaltsplatzhalter 5">
            <a:extLst>
              <a:ext uri="{FF2B5EF4-FFF2-40B4-BE49-F238E27FC236}">
                <a16:creationId xmlns:a16="http://schemas.microsoft.com/office/drawing/2014/main" id="{1C857D3A-5508-CA91-7D62-250C20888A5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390" y="923636"/>
            <a:ext cx="6551170" cy="4322619"/>
          </a:xfrm>
        </p:spPr>
      </p:pic>
    </p:spTree>
    <p:extLst>
      <p:ext uri="{BB962C8B-B14F-4D97-AF65-F5344CB8AC3E}">
        <p14:creationId xmlns:p14="http://schemas.microsoft.com/office/powerpoint/2010/main" val="3701766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nhaltsplatzhalter 13">
            <a:extLst>
              <a:ext uri="{FF2B5EF4-FFF2-40B4-BE49-F238E27FC236}">
                <a16:creationId xmlns:a16="http://schemas.microsoft.com/office/drawing/2014/main" id="{F9E703BC-5644-0223-FC0E-F4CA262FEB4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390" y="923636"/>
            <a:ext cx="6826652" cy="2937164"/>
          </a:xfrm>
        </p:spPr>
      </p:pic>
      <p:sp>
        <p:nvSpPr>
          <p:cNvPr id="11" name="Inhaltsplatzhalter 10">
            <a:extLst>
              <a:ext uri="{FF2B5EF4-FFF2-40B4-BE49-F238E27FC236}">
                <a16:creationId xmlns:a16="http://schemas.microsoft.com/office/drawing/2014/main" id="{83FAEB20-9895-37DC-E344-E96F9E9B7B12}"/>
              </a:ext>
            </a:extLst>
          </p:cNvPr>
          <p:cNvSpPr>
            <a:spLocks noGrp="1"/>
          </p:cNvSpPr>
          <p:nvPr>
            <p:ph sz="half" idx="2"/>
          </p:nvPr>
        </p:nvSpPr>
        <p:spPr>
          <a:xfrm>
            <a:off x="7332041" y="923636"/>
            <a:ext cx="4222649" cy="5253327"/>
          </a:xfrm>
        </p:spPr>
        <p:txBody>
          <a:bodyPr>
            <a:normAutofit fontScale="70000" lnSpcReduction="20000"/>
          </a:bodyPr>
          <a:lstStyle/>
          <a:p>
            <a:pPr marL="0" indent="0">
              <a:buNone/>
            </a:pPr>
            <a:r>
              <a:rPr lang="de-DE" dirty="0"/>
              <a:t>Es gibt 3 verschieden Typen globaler Events</a:t>
            </a:r>
          </a:p>
          <a:p>
            <a:endParaRPr lang="de-DE" dirty="0"/>
          </a:p>
          <a:p>
            <a:r>
              <a:rPr lang="de-DE" dirty="0"/>
              <a:t>Globaler Anstieg (Steigen)</a:t>
            </a:r>
          </a:p>
          <a:p>
            <a:r>
              <a:rPr lang="de-DE" dirty="0"/>
              <a:t>Globaler Absturz (Fallen)</a:t>
            </a:r>
          </a:p>
          <a:p>
            <a:r>
              <a:rPr lang="de-DE" dirty="0"/>
              <a:t>Neues Listing (Neues Symbol)</a:t>
            </a:r>
          </a:p>
          <a:p>
            <a:endParaRPr lang="de-DE" dirty="0"/>
          </a:p>
          <a:p>
            <a:pPr marL="0" indent="0">
              <a:buNone/>
            </a:pPr>
            <a:r>
              <a:rPr lang="de-DE" dirty="0"/>
              <a:t>Anstieg und Absturz wechseln sich immer ab. Löst der eine Typ aus, wird der andere aktiviert.</a:t>
            </a:r>
          </a:p>
          <a:p>
            <a:pPr marL="0" indent="0">
              <a:buNone/>
            </a:pPr>
            <a:r>
              <a:rPr lang="de-DE" dirty="0"/>
              <a:t>Ist eine Regel vom Typ Steigen und Fallen aktiv, kann der Status live beobachtet werden.</a:t>
            </a:r>
            <a:br>
              <a:rPr lang="de-DE" dirty="0"/>
            </a:br>
            <a:br>
              <a:rPr lang="de-DE" dirty="0"/>
            </a:br>
            <a:r>
              <a:rPr lang="de-DE" dirty="0"/>
              <a:t>Alle Events können anwenderfreundlich dupliziert/geklont werden. Zudem können sie zu einer anderen Trading-Plattform rüber kopiert werden.</a:t>
            </a:r>
          </a:p>
        </p:txBody>
      </p:sp>
      <p:sp>
        <p:nvSpPr>
          <p:cNvPr id="15" name="Titel 1">
            <a:extLst>
              <a:ext uri="{FF2B5EF4-FFF2-40B4-BE49-F238E27FC236}">
                <a16:creationId xmlns:a16="http://schemas.microsoft.com/office/drawing/2014/main" id="{CC8A3895-BF91-AB09-6FF2-81E90BA4C470}"/>
              </a:ext>
            </a:extLst>
          </p:cNvPr>
          <p:cNvSpPr txBox="1">
            <a:spLocks/>
          </p:cNvSpPr>
          <p:nvPr/>
        </p:nvSpPr>
        <p:spPr>
          <a:xfrm>
            <a:off x="505390" y="365125"/>
            <a:ext cx="10848410" cy="558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Globale Events - Übersicht</a:t>
            </a:r>
          </a:p>
        </p:txBody>
      </p:sp>
    </p:spTree>
    <p:extLst>
      <p:ext uri="{BB962C8B-B14F-4D97-AF65-F5344CB8AC3E}">
        <p14:creationId xmlns:p14="http://schemas.microsoft.com/office/powerpoint/2010/main" val="4136592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83FAEB20-9895-37DC-E344-E96F9E9B7B12}"/>
              </a:ext>
            </a:extLst>
          </p:cNvPr>
          <p:cNvSpPr>
            <a:spLocks noGrp="1"/>
          </p:cNvSpPr>
          <p:nvPr>
            <p:ph sz="half" idx="2"/>
          </p:nvPr>
        </p:nvSpPr>
        <p:spPr>
          <a:xfrm>
            <a:off x="5643418" y="923636"/>
            <a:ext cx="5911273" cy="5253327"/>
          </a:xfrm>
        </p:spPr>
        <p:txBody>
          <a:bodyPr>
            <a:normAutofit fontScale="62500" lnSpcReduction="20000"/>
          </a:bodyPr>
          <a:lstStyle/>
          <a:p>
            <a:pPr marL="0" indent="0">
              <a:buNone/>
            </a:pPr>
            <a:r>
              <a:rPr lang="de-DE" dirty="0"/>
              <a:t>Beim Lauschen auf ein globalen Anstieg, muss der User selber definieren was das genau ist. </a:t>
            </a:r>
          </a:p>
          <a:p>
            <a:pPr marL="0" indent="0">
              <a:buNone/>
            </a:pPr>
            <a:endParaRPr lang="de-DE" dirty="0"/>
          </a:p>
          <a:p>
            <a:pPr marL="0" indent="0">
              <a:buNone/>
            </a:pPr>
            <a:r>
              <a:rPr lang="de-DE" dirty="0"/>
              <a:t>Dafür muss er eine Liste von </a:t>
            </a:r>
            <a:r>
              <a:rPr lang="de-DE" dirty="0" err="1"/>
              <a:t>Coins</a:t>
            </a:r>
            <a:r>
              <a:rPr lang="de-DE" dirty="0"/>
              <a:t> auswählen, die gleichzeitig beobachtet werden. Zudem kann eine Anzahl von </a:t>
            </a:r>
            <a:r>
              <a:rPr lang="de-DE" dirty="0" err="1"/>
              <a:t>Coins</a:t>
            </a:r>
            <a:r>
              <a:rPr lang="de-DE" dirty="0"/>
              <a:t> definiert werden, die sich gleich verhalten müssen.</a:t>
            </a:r>
          </a:p>
          <a:p>
            <a:pPr marL="0" indent="0">
              <a:buNone/>
            </a:pPr>
            <a:endParaRPr lang="de-DE" dirty="0"/>
          </a:p>
          <a:p>
            <a:pPr marL="0" indent="0">
              <a:buNone/>
            </a:pPr>
            <a:r>
              <a:rPr lang="de-DE" dirty="0"/>
              <a:t>Zudem wird eine Zeitscheibe definiert, in der alle ausgewählten </a:t>
            </a:r>
            <a:r>
              <a:rPr lang="de-DE" dirty="0" err="1"/>
              <a:t>Coins</a:t>
            </a:r>
            <a:r>
              <a:rPr lang="de-DE" dirty="0"/>
              <a:t> sich gleich/ähnlich verhalten sollen. Hier im  Beispiel müssen sich 13 von 15 in der angegeben Zeitspanne gleich verhalten um auszulösen.</a:t>
            </a:r>
          </a:p>
          <a:p>
            <a:pPr marL="0" indent="0">
              <a:buNone/>
            </a:pPr>
            <a:endParaRPr lang="de-DE" dirty="0"/>
          </a:p>
          <a:p>
            <a:pPr marL="0" indent="0">
              <a:buNone/>
            </a:pPr>
            <a:r>
              <a:rPr lang="de-DE" dirty="0"/>
              <a:t>Das verhalten wird über 3 Parameter definiert:</a:t>
            </a:r>
          </a:p>
          <a:p>
            <a:r>
              <a:rPr lang="de-DE" dirty="0"/>
              <a:t>Kurvenpotential </a:t>
            </a:r>
            <a:br>
              <a:rPr lang="de-DE" dirty="0"/>
            </a:br>
            <a:r>
              <a:rPr lang="de-DE" sz="2100" dirty="0"/>
              <a:t>(Unterschied zwischen dem Ersten und Letzten Preis in %)</a:t>
            </a:r>
          </a:p>
          <a:p>
            <a:r>
              <a:rPr lang="de-DE" dirty="0"/>
              <a:t>Steigungspotential </a:t>
            </a:r>
            <a:br>
              <a:rPr lang="de-DE" dirty="0"/>
            </a:br>
            <a:r>
              <a:rPr lang="de-DE" sz="2100" dirty="0"/>
              <a:t>(Alle steigenden Preise der Kurve addiert in %)</a:t>
            </a:r>
          </a:p>
          <a:p>
            <a:r>
              <a:rPr lang="de-DE" dirty="0"/>
              <a:t>Absturzpotential</a:t>
            </a:r>
            <a:br>
              <a:rPr lang="de-DE" dirty="0"/>
            </a:br>
            <a:r>
              <a:rPr lang="de-DE" sz="2100" dirty="0"/>
              <a:t>(Alle fallenden Preise der Kurve addiert in %)</a:t>
            </a:r>
          </a:p>
        </p:txBody>
      </p:sp>
      <p:sp>
        <p:nvSpPr>
          <p:cNvPr id="15" name="Titel 1">
            <a:extLst>
              <a:ext uri="{FF2B5EF4-FFF2-40B4-BE49-F238E27FC236}">
                <a16:creationId xmlns:a16="http://schemas.microsoft.com/office/drawing/2014/main" id="{CC8A3895-BF91-AB09-6FF2-81E90BA4C470}"/>
              </a:ext>
            </a:extLst>
          </p:cNvPr>
          <p:cNvSpPr txBox="1">
            <a:spLocks/>
          </p:cNvSpPr>
          <p:nvPr/>
        </p:nvSpPr>
        <p:spPr>
          <a:xfrm>
            <a:off x="505390" y="365125"/>
            <a:ext cx="10848410" cy="558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Globale Events – Typ Steigen</a:t>
            </a:r>
          </a:p>
        </p:txBody>
      </p:sp>
      <p:pic>
        <p:nvPicPr>
          <p:cNvPr id="5" name="Inhaltsplatzhalter 4">
            <a:extLst>
              <a:ext uri="{FF2B5EF4-FFF2-40B4-BE49-F238E27FC236}">
                <a16:creationId xmlns:a16="http://schemas.microsoft.com/office/drawing/2014/main" id="{E497469A-4D98-ED51-D4EE-63E359C302C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390" y="923635"/>
            <a:ext cx="4796283" cy="5260089"/>
          </a:xfrm>
        </p:spPr>
      </p:pic>
    </p:spTree>
    <p:extLst>
      <p:ext uri="{BB962C8B-B14F-4D97-AF65-F5344CB8AC3E}">
        <p14:creationId xmlns:p14="http://schemas.microsoft.com/office/powerpoint/2010/main" val="910841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83FAEB20-9895-37DC-E344-E96F9E9B7B12}"/>
              </a:ext>
            </a:extLst>
          </p:cNvPr>
          <p:cNvSpPr>
            <a:spLocks noGrp="1"/>
          </p:cNvSpPr>
          <p:nvPr>
            <p:ph sz="half" idx="2"/>
          </p:nvPr>
        </p:nvSpPr>
        <p:spPr>
          <a:xfrm>
            <a:off x="5671127" y="923636"/>
            <a:ext cx="5883564" cy="5253327"/>
          </a:xfrm>
        </p:spPr>
        <p:txBody>
          <a:bodyPr>
            <a:normAutofit/>
          </a:bodyPr>
          <a:lstStyle/>
          <a:p>
            <a:pPr marL="0" indent="0">
              <a:buNone/>
            </a:pPr>
            <a:r>
              <a:rPr lang="de-DE" sz="2000" dirty="0"/>
              <a:t>Zuletzt wird noch eine Aktion ausgewählt, die ausgeführt werden soll, wenn das globale Event stattfindet.</a:t>
            </a:r>
          </a:p>
          <a:p>
            <a:pPr marL="0" indent="0">
              <a:buNone/>
            </a:pPr>
            <a:endParaRPr lang="de-DE" sz="2000" dirty="0"/>
          </a:p>
          <a:p>
            <a:pPr marL="0" indent="0">
              <a:buNone/>
            </a:pPr>
            <a:r>
              <a:rPr lang="de-DE" sz="2000" dirty="0"/>
              <a:t>Bei der Steigung ist es das Herstellen eines Portfolios, das ausgewählt werden kann.</a:t>
            </a:r>
          </a:p>
          <a:p>
            <a:pPr marL="0" indent="0">
              <a:buNone/>
            </a:pPr>
            <a:endParaRPr lang="de-DE" sz="2000" dirty="0"/>
          </a:p>
          <a:p>
            <a:pPr marL="0" indent="0">
              <a:buNone/>
            </a:pPr>
            <a:r>
              <a:rPr lang="de-DE" sz="2000" dirty="0"/>
              <a:t>Wird das Event ausgelöst, geht es danach in den Wartezustand und startet gleichzeitig alle aktiven Events vom Typ Fallen.</a:t>
            </a:r>
          </a:p>
          <a:p>
            <a:pPr marL="0" indent="0">
              <a:buNone/>
            </a:pPr>
            <a:endParaRPr lang="de-DE" sz="2000" dirty="0"/>
          </a:p>
          <a:p>
            <a:pPr marL="0" indent="0">
              <a:buNone/>
            </a:pPr>
            <a:r>
              <a:rPr lang="de-DE" sz="2000" dirty="0"/>
              <a:t>Zudem würde es alle aktiven „Automatisierte Handel Einstellungen“ vom Typ „Absicherung“ löschen, die noch nicht zur Ausführung kamen, da diese von einem vorhergehenden Globalen Event vom Typ Fallen erstellt wurden sind.</a:t>
            </a:r>
          </a:p>
          <a:p>
            <a:pPr marL="0" indent="0">
              <a:buNone/>
            </a:pPr>
            <a:endParaRPr lang="de-DE" sz="2000" dirty="0"/>
          </a:p>
        </p:txBody>
      </p:sp>
      <p:sp>
        <p:nvSpPr>
          <p:cNvPr id="15" name="Titel 1">
            <a:extLst>
              <a:ext uri="{FF2B5EF4-FFF2-40B4-BE49-F238E27FC236}">
                <a16:creationId xmlns:a16="http://schemas.microsoft.com/office/drawing/2014/main" id="{CC8A3895-BF91-AB09-6FF2-81E90BA4C470}"/>
              </a:ext>
            </a:extLst>
          </p:cNvPr>
          <p:cNvSpPr txBox="1">
            <a:spLocks/>
          </p:cNvSpPr>
          <p:nvPr/>
        </p:nvSpPr>
        <p:spPr>
          <a:xfrm>
            <a:off x="505390" y="365125"/>
            <a:ext cx="10848410" cy="558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Globale Events – Typ Steigen</a:t>
            </a:r>
          </a:p>
        </p:txBody>
      </p:sp>
      <p:pic>
        <p:nvPicPr>
          <p:cNvPr id="6" name="Inhaltsplatzhalter 5">
            <a:extLst>
              <a:ext uri="{FF2B5EF4-FFF2-40B4-BE49-F238E27FC236}">
                <a16:creationId xmlns:a16="http://schemas.microsoft.com/office/drawing/2014/main" id="{611885AA-92C4-84C8-6537-C690E68A4DD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390" y="923635"/>
            <a:ext cx="4805519" cy="5256717"/>
          </a:xfrm>
        </p:spPr>
      </p:pic>
    </p:spTree>
    <p:extLst>
      <p:ext uri="{BB962C8B-B14F-4D97-AF65-F5344CB8AC3E}">
        <p14:creationId xmlns:p14="http://schemas.microsoft.com/office/powerpoint/2010/main" val="3067229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83FAEB20-9895-37DC-E344-E96F9E9B7B12}"/>
              </a:ext>
            </a:extLst>
          </p:cNvPr>
          <p:cNvSpPr>
            <a:spLocks noGrp="1"/>
          </p:cNvSpPr>
          <p:nvPr>
            <p:ph sz="half" idx="2"/>
          </p:nvPr>
        </p:nvSpPr>
        <p:spPr>
          <a:xfrm>
            <a:off x="5671127" y="923636"/>
            <a:ext cx="5883564" cy="5253327"/>
          </a:xfrm>
        </p:spPr>
        <p:txBody>
          <a:bodyPr>
            <a:normAutofit lnSpcReduction="10000"/>
          </a:bodyPr>
          <a:lstStyle/>
          <a:p>
            <a:pPr marL="0" indent="0">
              <a:buNone/>
            </a:pPr>
            <a:r>
              <a:rPr lang="de-DE" dirty="0"/>
              <a:t>Das Globale Event vom Typ Fallen ist genauso aufgebaut wie der Typ Steigen, mit dem Unterschied andere Aktionen auswählen zu können.</a:t>
            </a:r>
          </a:p>
          <a:p>
            <a:pPr marL="0" indent="0">
              <a:buNone/>
            </a:pPr>
            <a:endParaRPr lang="de-DE" dirty="0"/>
          </a:p>
          <a:p>
            <a:pPr marL="0" indent="0">
              <a:buNone/>
            </a:pPr>
            <a:r>
              <a:rPr lang="de-DE" dirty="0"/>
              <a:t>Es gibt 2 Varianten:</a:t>
            </a:r>
          </a:p>
          <a:p>
            <a:r>
              <a:rPr lang="de-DE" dirty="0"/>
              <a:t>Sofort alles Verkaufen</a:t>
            </a:r>
          </a:p>
          <a:p>
            <a:r>
              <a:rPr lang="de-DE" dirty="0"/>
              <a:t>Alle Positionen absichern</a:t>
            </a:r>
          </a:p>
          <a:p>
            <a:endParaRPr lang="de-DE" dirty="0"/>
          </a:p>
          <a:p>
            <a:pPr marL="0" indent="0">
              <a:buNone/>
            </a:pPr>
            <a:r>
              <a:rPr lang="de-DE" dirty="0"/>
              <a:t>Die erste Variante ist alle </a:t>
            </a:r>
            <a:r>
              <a:rPr lang="de-DE" dirty="0" err="1"/>
              <a:t>Coins</a:t>
            </a:r>
            <a:r>
              <a:rPr lang="de-DE" dirty="0"/>
              <a:t> in der Wallet sofort zu verkaufen, in eine auswählbare Währung.</a:t>
            </a:r>
          </a:p>
          <a:p>
            <a:pPr marL="0" indent="0">
              <a:buNone/>
            </a:pPr>
            <a:endParaRPr lang="de-DE" dirty="0"/>
          </a:p>
        </p:txBody>
      </p:sp>
      <p:sp>
        <p:nvSpPr>
          <p:cNvPr id="15" name="Titel 1">
            <a:extLst>
              <a:ext uri="{FF2B5EF4-FFF2-40B4-BE49-F238E27FC236}">
                <a16:creationId xmlns:a16="http://schemas.microsoft.com/office/drawing/2014/main" id="{CC8A3895-BF91-AB09-6FF2-81E90BA4C470}"/>
              </a:ext>
            </a:extLst>
          </p:cNvPr>
          <p:cNvSpPr txBox="1">
            <a:spLocks/>
          </p:cNvSpPr>
          <p:nvPr/>
        </p:nvSpPr>
        <p:spPr>
          <a:xfrm>
            <a:off x="505390" y="365125"/>
            <a:ext cx="10848410" cy="558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Globale Events – Typ Fallen</a:t>
            </a:r>
          </a:p>
        </p:txBody>
      </p:sp>
      <p:pic>
        <p:nvPicPr>
          <p:cNvPr id="10" name="Inhaltsplatzhalter 9">
            <a:extLst>
              <a:ext uri="{FF2B5EF4-FFF2-40B4-BE49-F238E27FC236}">
                <a16:creationId xmlns:a16="http://schemas.microsoft.com/office/drawing/2014/main" id="{EDDA83E3-A208-5F15-C748-2D1678F4D15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390" y="923636"/>
            <a:ext cx="4785639" cy="5253327"/>
          </a:xfrm>
        </p:spPr>
      </p:pic>
    </p:spTree>
    <p:extLst>
      <p:ext uri="{BB962C8B-B14F-4D97-AF65-F5344CB8AC3E}">
        <p14:creationId xmlns:p14="http://schemas.microsoft.com/office/powerpoint/2010/main" val="1215946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83FAEB20-9895-37DC-E344-E96F9E9B7B12}"/>
              </a:ext>
            </a:extLst>
          </p:cNvPr>
          <p:cNvSpPr>
            <a:spLocks noGrp="1"/>
          </p:cNvSpPr>
          <p:nvPr>
            <p:ph sz="half" idx="2"/>
          </p:nvPr>
        </p:nvSpPr>
        <p:spPr>
          <a:xfrm>
            <a:off x="5671127" y="923636"/>
            <a:ext cx="5883564" cy="5253327"/>
          </a:xfrm>
        </p:spPr>
        <p:txBody>
          <a:bodyPr>
            <a:normAutofit/>
          </a:bodyPr>
          <a:lstStyle/>
          <a:p>
            <a:pPr marL="0" indent="0">
              <a:buNone/>
            </a:pPr>
            <a:r>
              <a:rPr lang="de-DE" dirty="0"/>
              <a:t>Die zweite Variante ist alle </a:t>
            </a:r>
            <a:r>
              <a:rPr lang="de-DE" dirty="0" err="1"/>
              <a:t>Coins</a:t>
            </a:r>
            <a:r>
              <a:rPr lang="de-DE" dirty="0"/>
              <a:t> in der Wallet mit einer „Automatisierten Handels Einstellung“ zu versehen.</a:t>
            </a:r>
          </a:p>
          <a:p>
            <a:pPr marL="0" indent="0">
              <a:buNone/>
            </a:pPr>
            <a:endParaRPr lang="de-DE" dirty="0"/>
          </a:p>
          <a:p>
            <a:pPr marL="0" indent="0">
              <a:buNone/>
            </a:pPr>
            <a:r>
              <a:rPr lang="de-DE" dirty="0"/>
              <a:t>Ebenso wie bei dem Typ Steigen, wird das Event nach Auslösung in den Wartezustand versetzt und startet gleichzeitig alle aktiven Events vom Typ Steigen.</a:t>
            </a:r>
          </a:p>
          <a:p>
            <a:pPr marL="0" indent="0">
              <a:buNone/>
            </a:pPr>
            <a:endParaRPr lang="de-DE" dirty="0"/>
          </a:p>
        </p:txBody>
      </p:sp>
      <p:sp>
        <p:nvSpPr>
          <p:cNvPr id="15" name="Titel 1">
            <a:extLst>
              <a:ext uri="{FF2B5EF4-FFF2-40B4-BE49-F238E27FC236}">
                <a16:creationId xmlns:a16="http://schemas.microsoft.com/office/drawing/2014/main" id="{CC8A3895-BF91-AB09-6FF2-81E90BA4C470}"/>
              </a:ext>
            </a:extLst>
          </p:cNvPr>
          <p:cNvSpPr txBox="1">
            <a:spLocks/>
          </p:cNvSpPr>
          <p:nvPr/>
        </p:nvSpPr>
        <p:spPr>
          <a:xfrm>
            <a:off x="505390" y="365125"/>
            <a:ext cx="10848410" cy="558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Globale Events – Typ Fallen</a:t>
            </a:r>
          </a:p>
        </p:txBody>
      </p:sp>
      <p:pic>
        <p:nvPicPr>
          <p:cNvPr id="5" name="Inhaltsplatzhalter 4">
            <a:extLst>
              <a:ext uri="{FF2B5EF4-FFF2-40B4-BE49-F238E27FC236}">
                <a16:creationId xmlns:a16="http://schemas.microsoft.com/office/drawing/2014/main" id="{5C4CF6F3-2C63-D020-6C2C-436E742E578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389" y="923636"/>
            <a:ext cx="4769823" cy="5253326"/>
          </a:xfrm>
        </p:spPr>
      </p:pic>
    </p:spTree>
    <p:extLst>
      <p:ext uri="{BB962C8B-B14F-4D97-AF65-F5344CB8AC3E}">
        <p14:creationId xmlns:p14="http://schemas.microsoft.com/office/powerpoint/2010/main" val="1976178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984A3C3F-D2B5-7F28-FCA3-F152307569B2}"/>
              </a:ext>
            </a:extLst>
          </p:cNvPr>
          <p:cNvSpPr>
            <a:spLocks noGrp="1"/>
          </p:cNvSpPr>
          <p:nvPr>
            <p:ph idx="1"/>
          </p:nvPr>
        </p:nvSpPr>
        <p:spPr>
          <a:xfrm>
            <a:off x="505389" y="1253330"/>
            <a:ext cx="10848409" cy="5101287"/>
          </a:xfrm>
        </p:spPr>
        <p:txBody>
          <a:bodyPr>
            <a:normAutofit fontScale="92500" lnSpcReduction="20000"/>
          </a:bodyPr>
          <a:lstStyle/>
          <a:p>
            <a:pPr marL="0" indent="0">
              <a:buNone/>
            </a:pPr>
            <a:r>
              <a:rPr lang="de-DE" sz="2000" dirty="0"/>
              <a:t>In der Krypto-Welt ist ein </a:t>
            </a:r>
            <a:r>
              <a:rPr lang="de-DE" sz="2000" b="1" dirty="0" err="1"/>
              <a:t>Coin</a:t>
            </a:r>
            <a:r>
              <a:rPr lang="de-DE" sz="2000" dirty="0"/>
              <a:t> oder </a:t>
            </a:r>
            <a:r>
              <a:rPr lang="de-DE" sz="2000" b="1" dirty="0"/>
              <a:t>Asset</a:t>
            </a:r>
            <a:r>
              <a:rPr lang="de-DE" sz="2000" dirty="0"/>
              <a:t> eine virtuelle Währung wie z.B. der Bitcoin (BTC). Auf einer Trading-Plattform bekommt man nur in Kombination mit einem Währungs-</a:t>
            </a:r>
            <a:r>
              <a:rPr lang="de-DE" sz="2000" dirty="0" err="1"/>
              <a:t>Coin</a:t>
            </a:r>
            <a:r>
              <a:rPr lang="de-DE" sz="2000" dirty="0"/>
              <a:t> eine Preiskurve. Die Kombination zwischen </a:t>
            </a:r>
            <a:r>
              <a:rPr lang="de-DE" sz="2000" dirty="0" err="1"/>
              <a:t>Coin</a:t>
            </a:r>
            <a:r>
              <a:rPr lang="de-DE" sz="2000" dirty="0"/>
              <a:t> und Währungs-</a:t>
            </a:r>
            <a:r>
              <a:rPr lang="de-DE" sz="2000" dirty="0" err="1"/>
              <a:t>Coin</a:t>
            </a:r>
            <a:r>
              <a:rPr lang="de-DE" sz="2000" dirty="0"/>
              <a:t> nennt man </a:t>
            </a:r>
            <a:r>
              <a:rPr lang="de-DE" sz="2000" b="1" dirty="0"/>
              <a:t>Symbol</a:t>
            </a:r>
            <a:r>
              <a:rPr lang="de-DE" sz="2000" dirty="0"/>
              <a:t>. Der bekannteste Stabel/Währungs-</a:t>
            </a:r>
            <a:r>
              <a:rPr lang="de-DE" sz="2000" dirty="0" err="1"/>
              <a:t>Coin</a:t>
            </a:r>
            <a:r>
              <a:rPr lang="de-DE" sz="2000" dirty="0"/>
              <a:t> ist der </a:t>
            </a:r>
            <a:r>
              <a:rPr lang="de-DE" sz="2000" dirty="0" err="1"/>
              <a:t>Tether</a:t>
            </a:r>
            <a:r>
              <a:rPr lang="de-DE" sz="2000" dirty="0"/>
              <a:t> (USDT), der den US-Dollar ($) wiederspiegelt. Die Anwendung benutzt als Währungs-</a:t>
            </a:r>
            <a:r>
              <a:rPr lang="de-DE" sz="2000" dirty="0" err="1"/>
              <a:t>Coin</a:t>
            </a:r>
            <a:r>
              <a:rPr lang="de-DE" sz="2000" dirty="0"/>
              <a:t> nur den USDT für die aller meisten Funktionen.</a:t>
            </a:r>
          </a:p>
          <a:p>
            <a:pPr marL="0" indent="0">
              <a:buNone/>
            </a:pPr>
            <a:endParaRPr lang="de-DE" sz="2000" dirty="0"/>
          </a:p>
          <a:p>
            <a:pPr marL="0" indent="0">
              <a:buNone/>
            </a:pPr>
            <a:r>
              <a:rPr lang="de-DE" sz="2000" dirty="0"/>
              <a:t>Die Anwendung kommuniziert über eine API-Schnittstelle mit der Trading-Plattform </a:t>
            </a:r>
            <a:r>
              <a:rPr lang="de-DE" sz="2000" b="1" dirty="0" err="1"/>
              <a:t>Binance</a:t>
            </a:r>
            <a:r>
              <a:rPr lang="de-DE" sz="2000" dirty="0"/>
              <a:t>, so werden alle gelistete Assets, deren Preise und Handels-Einstellungen im 5 Sekunden-Takt (Der allgemeine Takt der Anwendung) abgeholt. Um sich bei </a:t>
            </a:r>
            <a:r>
              <a:rPr lang="de-DE" sz="2000" dirty="0" err="1"/>
              <a:t>Binance</a:t>
            </a:r>
            <a:r>
              <a:rPr lang="de-DE" sz="2000" dirty="0"/>
              <a:t> zu autorisieren, muss der User API-Keys generieren und diese in den Benutzereinstellungen eintragen.</a:t>
            </a:r>
          </a:p>
          <a:p>
            <a:pPr marL="0" indent="0">
              <a:buNone/>
            </a:pPr>
            <a:endParaRPr lang="de-DE" sz="2000" dirty="0"/>
          </a:p>
          <a:p>
            <a:pPr marL="0" indent="0">
              <a:buNone/>
            </a:pPr>
            <a:r>
              <a:rPr lang="de-DE" sz="2000" dirty="0"/>
              <a:t>Zusätzlich besitzt die Anwendung einen eigenen </a:t>
            </a:r>
            <a:r>
              <a:rPr lang="de-DE" sz="2000" b="1" dirty="0"/>
              <a:t>Simulator</a:t>
            </a:r>
            <a:r>
              <a:rPr lang="de-DE" sz="2000" dirty="0"/>
              <a:t>, der alle Funktionen einer Trading-Plattform simuliert, aber die Preise und gelisteten </a:t>
            </a:r>
            <a:r>
              <a:rPr lang="de-DE" sz="2000" dirty="0" err="1"/>
              <a:t>Coins</a:t>
            </a:r>
            <a:r>
              <a:rPr lang="de-DE" sz="2000" dirty="0"/>
              <a:t> von </a:t>
            </a:r>
            <a:r>
              <a:rPr lang="de-DE" sz="2000" dirty="0" err="1"/>
              <a:t>Binance</a:t>
            </a:r>
            <a:r>
              <a:rPr lang="de-DE" sz="2000" dirty="0"/>
              <a:t> nutzt. Im Simulator bekommt jeder User anfangs 1000 virtuelle $ in der Währung USDT gutgeschrieben. In den Benutzereinstellungen, kann der Simulator jederzeit wieder auf den Start-Zustand zurückgesetzt werden.</a:t>
            </a:r>
          </a:p>
          <a:p>
            <a:pPr marL="0" indent="0">
              <a:buNone/>
            </a:pPr>
            <a:r>
              <a:rPr lang="de-DE" sz="2000" dirty="0"/>
              <a:t>Die technische Anbindung ist von der Logik des gesamten Funktionsumfangs sauber getrennt, wodurch die Anbindung weiterer Plattformen (sogar eine Aktienbörse) technisch unkompliziert und schnell möglich wäre.</a:t>
            </a:r>
          </a:p>
          <a:p>
            <a:pPr marL="0" indent="0">
              <a:buNone/>
            </a:pPr>
            <a:endParaRPr lang="de-DE" sz="2000" dirty="0"/>
          </a:p>
          <a:p>
            <a:pPr marL="0" indent="0">
              <a:buNone/>
            </a:pPr>
            <a:r>
              <a:rPr lang="de-DE" sz="2000" dirty="0"/>
              <a:t>Für die Benutzerfreundlichkeit werden alle Filter- und Sortierungs-Einstellungen des Users im Browser gespeichert. Zudem gibt es einen Tag und Nachtmodus, abhängig von den Betriebssystem-Einstellungen.</a:t>
            </a:r>
          </a:p>
        </p:txBody>
      </p:sp>
      <p:sp>
        <p:nvSpPr>
          <p:cNvPr id="9" name="Titel 1">
            <a:extLst>
              <a:ext uri="{FF2B5EF4-FFF2-40B4-BE49-F238E27FC236}">
                <a16:creationId xmlns:a16="http://schemas.microsoft.com/office/drawing/2014/main" id="{3BD4A11A-FC81-2071-DF6B-D38A9009A201}"/>
              </a:ext>
            </a:extLst>
          </p:cNvPr>
          <p:cNvSpPr txBox="1">
            <a:spLocks/>
          </p:cNvSpPr>
          <p:nvPr/>
        </p:nvSpPr>
        <p:spPr>
          <a:xfrm>
            <a:off x="505390" y="365125"/>
            <a:ext cx="10848410" cy="558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Allgemeines zu Krypto und der Anwendung</a:t>
            </a:r>
          </a:p>
        </p:txBody>
      </p:sp>
    </p:spTree>
    <p:extLst>
      <p:ext uri="{BB962C8B-B14F-4D97-AF65-F5344CB8AC3E}">
        <p14:creationId xmlns:p14="http://schemas.microsoft.com/office/powerpoint/2010/main" val="3540006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83FAEB20-9895-37DC-E344-E96F9E9B7B12}"/>
              </a:ext>
            </a:extLst>
          </p:cNvPr>
          <p:cNvSpPr>
            <a:spLocks noGrp="1"/>
          </p:cNvSpPr>
          <p:nvPr>
            <p:ph sz="half" idx="2"/>
          </p:nvPr>
        </p:nvSpPr>
        <p:spPr>
          <a:xfrm>
            <a:off x="5671127" y="923636"/>
            <a:ext cx="5883564" cy="5253327"/>
          </a:xfrm>
        </p:spPr>
        <p:txBody>
          <a:bodyPr>
            <a:normAutofit/>
          </a:bodyPr>
          <a:lstStyle/>
          <a:p>
            <a:pPr marL="0" indent="0">
              <a:buNone/>
            </a:pPr>
            <a:r>
              <a:rPr lang="de-DE" sz="2000" dirty="0"/>
              <a:t>Ist eine Event grade aktiv, kann man den Status live beobachten. </a:t>
            </a:r>
          </a:p>
          <a:p>
            <a:pPr marL="0" indent="0">
              <a:buNone/>
            </a:pPr>
            <a:endParaRPr lang="de-DE" sz="2000" dirty="0"/>
          </a:p>
          <a:p>
            <a:pPr marL="0" indent="0">
              <a:buNone/>
            </a:pPr>
            <a:r>
              <a:rPr lang="de-DE" sz="2000" dirty="0"/>
              <a:t>Man sieht alle Preiskurven in der gewählten Zeitscheibe von den gewählten </a:t>
            </a:r>
            <a:r>
              <a:rPr lang="de-DE" sz="2000" dirty="0" err="1"/>
              <a:t>Coins</a:t>
            </a:r>
            <a:r>
              <a:rPr lang="de-DE" sz="2000" dirty="0"/>
              <a:t> (bzw. Symbols mit dem USDT als Währungs-</a:t>
            </a:r>
            <a:r>
              <a:rPr lang="de-DE" sz="2000" dirty="0" err="1"/>
              <a:t>Coin</a:t>
            </a:r>
            <a:r>
              <a:rPr lang="de-DE" sz="2000" dirty="0"/>
              <a:t>), sortiert nach dem Steigungspotential der Kurven.</a:t>
            </a:r>
          </a:p>
          <a:p>
            <a:pPr marL="0" indent="0">
              <a:buNone/>
            </a:pPr>
            <a:endParaRPr lang="de-DE" sz="2000" dirty="0"/>
          </a:p>
          <a:p>
            <a:pPr marL="0" indent="0">
              <a:buNone/>
            </a:pPr>
            <a:r>
              <a:rPr lang="de-DE" sz="2000" dirty="0"/>
              <a:t>Zudem wird das gesuchte Pattern (Die eingestellten Parameter) angezeigt und die aktuellen Parameter die jeder </a:t>
            </a:r>
            <a:r>
              <a:rPr lang="de-DE" sz="2000" dirty="0" err="1"/>
              <a:t>Coin</a:t>
            </a:r>
            <a:r>
              <a:rPr lang="de-DE" sz="2000" dirty="0"/>
              <a:t> grade hat.</a:t>
            </a:r>
          </a:p>
          <a:p>
            <a:pPr marL="0" indent="0">
              <a:buNone/>
            </a:pPr>
            <a:endParaRPr lang="de-DE" sz="2000" dirty="0"/>
          </a:p>
          <a:p>
            <a:pPr marL="0" indent="0">
              <a:buNone/>
            </a:pPr>
            <a:r>
              <a:rPr lang="de-DE" sz="2000" dirty="0"/>
              <a:t>Außerdem sieht der User auf einen Blick, welche </a:t>
            </a:r>
            <a:r>
              <a:rPr lang="de-DE" sz="2000" dirty="0" err="1"/>
              <a:t>Coins</a:t>
            </a:r>
            <a:r>
              <a:rPr lang="de-DE" sz="2000" dirty="0"/>
              <a:t> sich bereits dem gesuchten Pattern entsprechend verhalten und wie viele noch fehlen würden, bis die Regel auslöst.</a:t>
            </a:r>
          </a:p>
        </p:txBody>
      </p:sp>
      <p:sp>
        <p:nvSpPr>
          <p:cNvPr id="15" name="Titel 1">
            <a:extLst>
              <a:ext uri="{FF2B5EF4-FFF2-40B4-BE49-F238E27FC236}">
                <a16:creationId xmlns:a16="http://schemas.microsoft.com/office/drawing/2014/main" id="{CC8A3895-BF91-AB09-6FF2-81E90BA4C470}"/>
              </a:ext>
            </a:extLst>
          </p:cNvPr>
          <p:cNvSpPr txBox="1">
            <a:spLocks/>
          </p:cNvSpPr>
          <p:nvPr/>
        </p:nvSpPr>
        <p:spPr>
          <a:xfrm>
            <a:off x="505390" y="365125"/>
            <a:ext cx="10848410" cy="558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Globale Events – Typ Fallen (Beobachten)</a:t>
            </a:r>
          </a:p>
        </p:txBody>
      </p:sp>
      <p:pic>
        <p:nvPicPr>
          <p:cNvPr id="5" name="Inhaltsplatzhalter 4">
            <a:extLst>
              <a:ext uri="{FF2B5EF4-FFF2-40B4-BE49-F238E27FC236}">
                <a16:creationId xmlns:a16="http://schemas.microsoft.com/office/drawing/2014/main" id="{D8409087-97A4-70A2-B33A-AF88B090BE2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390" y="923636"/>
            <a:ext cx="5038548" cy="5253326"/>
          </a:xfrm>
        </p:spPr>
      </p:pic>
    </p:spTree>
    <p:extLst>
      <p:ext uri="{BB962C8B-B14F-4D97-AF65-F5344CB8AC3E}">
        <p14:creationId xmlns:p14="http://schemas.microsoft.com/office/powerpoint/2010/main" val="4285739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83FAEB20-9895-37DC-E344-E96F9E9B7B12}"/>
              </a:ext>
            </a:extLst>
          </p:cNvPr>
          <p:cNvSpPr>
            <a:spLocks noGrp="1"/>
          </p:cNvSpPr>
          <p:nvPr>
            <p:ph sz="half" idx="2"/>
          </p:nvPr>
        </p:nvSpPr>
        <p:spPr>
          <a:xfrm>
            <a:off x="5671127" y="923636"/>
            <a:ext cx="5883564" cy="5253327"/>
          </a:xfrm>
        </p:spPr>
        <p:txBody>
          <a:bodyPr>
            <a:normAutofit/>
          </a:bodyPr>
          <a:lstStyle/>
          <a:p>
            <a:pPr marL="0" indent="0">
              <a:buNone/>
            </a:pPr>
            <a:r>
              <a:rPr lang="de-DE" dirty="0"/>
              <a:t>Der Erste Preis eines neu gelisteten </a:t>
            </a:r>
            <a:r>
              <a:rPr lang="de-DE" dirty="0" err="1"/>
              <a:t>Coins</a:t>
            </a:r>
            <a:r>
              <a:rPr lang="de-DE" dirty="0"/>
              <a:t> führt alle aktiven Globalen Regeln vom Typ "Neues Symbol" aus.</a:t>
            </a:r>
          </a:p>
          <a:p>
            <a:pPr marL="0" indent="0">
              <a:buNone/>
            </a:pPr>
            <a:endParaRPr lang="de-DE" dirty="0"/>
          </a:p>
          <a:p>
            <a:pPr marL="0" indent="0">
              <a:buNone/>
            </a:pPr>
            <a:r>
              <a:rPr lang="de-DE" dirty="0"/>
              <a:t>Dort kann zwischen 2 Varianten entschieden werden:</a:t>
            </a:r>
          </a:p>
          <a:p>
            <a:r>
              <a:rPr lang="de-DE" dirty="0"/>
              <a:t>Sofort kaufen, mit einer einstellbaren Menge und den Kauf mit einer Absicherungs-Regel versehen.</a:t>
            </a:r>
          </a:p>
          <a:p>
            <a:r>
              <a:rPr lang="de-DE" dirty="0"/>
              <a:t>Eine einmalige Kauf und Verkauf Einstellung aktivieren, wobei zuerst auf die Kaufregel gelauscht wird.</a:t>
            </a:r>
          </a:p>
        </p:txBody>
      </p:sp>
      <p:sp>
        <p:nvSpPr>
          <p:cNvPr id="15" name="Titel 1">
            <a:extLst>
              <a:ext uri="{FF2B5EF4-FFF2-40B4-BE49-F238E27FC236}">
                <a16:creationId xmlns:a16="http://schemas.microsoft.com/office/drawing/2014/main" id="{CC8A3895-BF91-AB09-6FF2-81E90BA4C470}"/>
              </a:ext>
            </a:extLst>
          </p:cNvPr>
          <p:cNvSpPr txBox="1">
            <a:spLocks/>
          </p:cNvSpPr>
          <p:nvPr/>
        </p:nvSpPr>
        <p:spPr>
          <a:xfrm>
            <a:off x="505390" y="365125"/>
            <a:ext cx="10848410" cy="5585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Globale Events – Typ Neues Symbol</a:t>
            </a:r>
          </a:p>
        </p:txBody>
      </p:sp>
      <p:pic>
        <p:nvPicPr>
          <p:cNvPr id="6" name="Inhaltsplatzhalter 5">
            <a:extLst>
              <a:ext uri="{FF2B5EF4-FFF2-40B4-BE49-F238E27FC236}">
                <a16:creationId xmlns:a16="http://schemas.microsoft.com/office/drawing/2014/main" id="{20C44DC4-720C-E046-C437-5E1FF7FDD10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389" y="923635"/>
            <a:ext cx="4334465" cy="5251267"/>
          </a:xfrm>
        </p:spPr>
      </p:pic>
    </p:spTree>
    <p:extLst>
      <p:ext uri="{BB962C8B-B14F-4D97-AF65-F5344CB8AC3E}">
        <p14:creationId xmlns:p14="http://schemas.microsoft.com/office/powerpoint/2010/main" val="59732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B50EA7-CC82-178C-BE3B-4D8EFD814148}"/>
              </a:ext>
            </a:extLst>
          </p:cNvPr>
          <p:cNvSpPr>
            <a:spLocks noGrp="1"/>
          </p:cNvSpPr>
          <p:nvPr>
            <p:ph type="title"/>
          </p:nvPr>
        </p:nvSpPr>
        <p:spPr>
          <a:xfrm>
            <a:off x="505390" y="365125"/>
            <a:ext cx="10848410" cy="558511"/>
          </a:xfrm>
        </p:spPr>
        <p:txBody>
          <a:bodyPr>
            <a:normAutofit fontScale="90000"/>
          </a:bodyPr>
          <a:lstStyle/>
          <a:p>
            <a:r>
              <a:rPr lang="de-DE" dirty="0"/>
              <a:t>Kurven-Analyse-Seite</a:t>
            </a:r>
          </a:p>
        </p:txBody>
      </p:sp>
      <p:sp>
        <p:nvSpPr>
          <p:cNvPr id="12" name="Inhaltsplatzhalter 11">
            <a:extLst>
              <a:ext uri="{FF2B5EF4-FFF2-40B4-BE49-F238E27FC236}">
                <a16:creationId xmlns:a16="http://schemas.microsoft.com/office/drawing/2014/main" id="{641FD04E-BC41-2953-8BD6-CE339F853FD0}"/>
              </a:ext>
            </a:extLst>
          </p:cNvPr>
          <p:cNvSpPr>
            <a:spLocks noGrp="1"/>
          </p:cNvSpPr>
          <p:nvPr>
            <p:ph sz="half" idx="2"/>
          </p:nvPr>
        </p:nvSpPr>
        <p:spPr>
          <a:xfrm>
            <a:off x="7407564" y="1302327"/>
            <a:ext cx="4350327" cy="4874636"/>
          </a:xfrm>
        </p:spPr>
        <p:txBody>
          <a:bodyPr>
            <a:normAutofit/>
          </a:bodyPr>
          <a:lstStyle/>
          <a:p>
            <a:pPr marL="0" indent="0">
              <a:buNone/>
            </a:pPr>
            <a:r>
              <a:rPr lang="de-DE" sz="1800" dirty="0"/>
              <a:t>Auf der Analyse-Seite können mehrere Symbols untereinander und nach Steigung sortiert in einem einstellbaren Zeitraum in Echtzeit betrachtet werden.</a:t>
            </a:r>
          </a:p>
          <a:p>
            <a:pPr marL="0" indent="0">
              <a:buNone/>
            </a:pPr>
            <a:endParaRPr lang="de-DE" sz="1800" dirty="0"/>
          </a:p>
          <a:p>
            <a:pPr marL="0" indent="0">
              <a:buNone/>
            </a:pPr>
            <a:r>
              <a:rPr lang="de-DE" sz="1800" dirty="0"/>
              <a:t>Die selbe Kurvenpotential-Werte wie bei den Globalen Events werden pro Symbol angezeigt.</a:t>
            </a:r>
          </a:p>
          <a:p>
            <a:pPr marL="0" indent="0">
              <a:buNone/>
            </a:pPr>
            <a:endParaRPr lang="de-DE" sz="1800" dirty="0"/>
          </a:p>
          <a:p>
            <a:pPr marL="0" indent="0">
              <a:buNone/>
            </a:pPr>
            <a:r>
              <a:rPr lang="de-DE" sz="1800" dirty="0"/>
              <a:t>Einfachheitshalber können alle </a:t>
            </a:r>
            <a:r>
              <a:rPr lang="de-DE" sz="1800" dirty="0" err="1"/>
              <a:t>Coins</a:t>
            </a:r>
            <a:r>
              <a:rPr lang="de-DE" sz="1800" dirty="0"/>
              <a:t> aus einem gespeicherten Portfolio hereingeladen werden (Lupen-Button).</a:t>
            </a:r>
          </a:p>
          <a:p>
            <a:pPr marL="0" indent="0">
              <a:buNone/>
            </a:pPr>
            <a:endParaRPr lang="de-DE" sz="1800" dirty="0"/>
          </a:p>
          <a:p>
            <a:pPr marL="0" indent="0">
              <a:buNone/>
            </a:pPr>
            <a:r>
              <a:rPr lang="de-DE" sz="1800" dirty="0"/>
              <a:t>Zudem gibt es von hier den Zugriff auf das Portfolio-Management und der „Alles Verkaufen“ Aktion.</a:t>
            </a:r>
          </a:p>
        </p:txBody>
      </p:sp>
      <p:pic>
        <p:nvPicPr>
          <p:cNvPr id="7" name="Inhaltsplatzhalter 6">
            <a:extLst>
              <a:ext uri="{FF2B5EF4-FFF2-40B4-BE49-F238E27FC236}">
                <a16:creationId xmlns:a16="http://schemas.microsoft.com/office/drawing/2014/main" id="{F3B480C2-2F30-F725-C893-0CE53BCB8FB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390" y="1302326"/>
            <a:ext cx="6681730" cy="4972360"/>
          </a:xfrm>
        </p:spPr>
      </p:pic>
    </p:spTree>
    <p:extLst>
      <p:ext uri="{BB962C8B-B14F-4D97-AF65-F5344CB8AC3E}">
        <p14:creationId xmlns:p14="http://schemas.microsoft.com/office/powerpoint/2010/main" val="2071735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B50EA7-CC82-178C-BE3B-4D8EFD814148}"/>
              </a:ext>
            </a:extLst>
          </p:cNvPr>
          <p:cNvSpPr>
            <a:spLocks noGrp="1"/>
          </p:cNvSpPr>
          <p:nvPr>
            <p:ph type="title"/>
          </p:nvPr>
        </p:nvSpPr>
        <p:spPr>
          <a:xfrm>
            <a:off x="505390" y="365125"/>
            <a:ext cx="10848410" cy="558511"/>
          </a:xfrm>
        </p:spPr>
        <p:txBody>
          <a:bodyPr>
            <a:normAutofit fontScale="90000"/>
          </a:bodyPr>
          <a:lstStyle/>
          <a:p>
            <a:r>
              <a:rPr lang="de-DE" dirty="0"/>
              <a:t>Manueller Handel</a:t>
            </a:r>
          </a:p>
        </p:txBody>
      </p:sp>
      <p:sp>
        <p:nvSpPr>
          <p:cNvPr id="12" name="Inhaltsplatzhalter 11">
            <a:extLst>
              <a:ext uri="{FF2B5EF4-FFF2-40B4-BE49-F238E27FC236}">
                <a16:creationId xmlns:a16="http://schemas.microsoft.com/office/drawing/2014/main" id="{641FD04E-BC41-2953-8BD6-CE339F853FD0}"/>
              </a:ext>
            </a:extLst>
          </p:cNvPr>
          <p:cNvSpPr>
            <a:spLocks noGrp="1"/>
          </p:cNvSpPr>
          <p:nvPr>
            <p:ph sz="half" idx="2"/>
          </p:nvPr>
        </p:nvSpPr>
        <p:spPr>
          <a:xfrm>
            <a:off x="7187120" y="1302327"/>
            <a:ext cx="4570771" cy="4874636"/>
          </a:xfrm>
        </p:spPr>
        <p:txBody>
          <a:bodyPr>
            <a:normAutofit lnSpcReduction="10000"/>
          </a:bodyPr>
          <a:lstStyle/>
          <a:p>
            <a:pPr marL="0" indent="0">
              <a:buNone/>
            </a:pPr>
            <a:r>
              <a:rPr lang="de-DE" sz="1800" dirty="0"/>
              <a:t>Der User kann jede </a:t>
            </a:r>
            <a:r>
              <a:rPr lang="de-DE" sz="1800" dirty="0" err="1"/>
              <a:t>Coin</a:t>
            </a:r>
            <a:r>
              <a:rPr lang="de-DE" sz="1800" dirty="0"/>
              <a:t>-Paarung (Symbol) auch manuell Handeln in den Mengen, die er möchte, bzw. im Rahmen wie sie im Wallet verfügbar sind.</a:t>
            </a:r>
          </a:p>
          <a:p>
            <a:pPr marL="0" indent="0">
              <a:buNone/>
            </a:pPr>
            <a:endParaRPr lang="de-DE" sz="1800" dirty="0"/>
          </a:p>
          <a:p>
            <a:pPr marL="0" indent="0">
              <a:buNone/>
            </a:pPr>
            <a:r>
              <a:rPr lang="de-DE" sz="1800" dirty="0"/>
              <a:t>Egal ob manuell, durch das Herstellen eines Portfolios oder durch das Auslösen einer Automatisierungs-Regel, alle Trade-Aktionen bekommen einen eigenen Hintergrund-Prozess, der sicher stellt, dass der Trade zum bestmöglichsten Preis auch vollständig bedient wird.</a:t>
            </a:r>
          </a:p>
          <a:p>
            <a:pPr marL="0" indent="0">
              <a:buNone/>
            </a:pPr>
            <a:endParaRPr lang="de-DE" sz="1800" dirty="0"/>
          </a:p>
          <a:p>
            <a:pPr marL="0" indent="0">
              <a:buNone/>
            </a:pPr>
            <a:r>
              <a:rPr lang="de-DE" sz="1800" dirty="0"/>
              <a:t>Gespeichert wird ein Trade immer als 1 (Ver)Kauf, auch wenn er in der Trading-Plattform gesplittet werden musste. Dann wird der Durchschnittspreis gespeichert und der Zeitpunkt benutzt, als der Trade zu 100% bedient wurde.</a:t>
            </a:r>
          </a:p>
        </p:txBody>
      </p:sp>
      <p:pic>
        <p:nvPicPr>
          <p:cNvPr id="6" name="Inhaltsplatzhalter 5">
            <a:extLst>
              <a:ext uri="{FF2B5EF4-FFF2-40B4-BE49-F238E27FC236}">
                <a16:creationId xmlns:a16="http://schemas.microsoft.com/office/drawing/2014/main" id="{CC1F3C71-4412-51B6-745E-9E3BC15492C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390" y="923636"/>
            <a:ext cx="5295046" cy="5259210"/>
          </a:xfrm>
        </p:spPr>
      </p:pic>
    </p:spTree>
    <p:extLst>
      <p:ext uri="{BB962C8B-B14F-4D97-AF65-F5344CB8AC3E}">
        <p14:creationId xmlns:p14="http://schemas.microsoft.com/office/powerpoint/2010/main" val="1859265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B50EA7-CC82-178C-BE3B-4D8EFD814148}"/>
              </a:ext>
            </a:extLst>
          </p:cNvPr>
          <p:cNvSpPr>
            <a:spLocks noGrp="1"/>
          </p:cNvSpPr>
          <p:nvPr>
            <p:ph type="ctrTitle"/>
          </p:nvPr>
        </p:nvSpPr>
        <p:spPr>
          <a:xfrm>
            <a:off x="1524000" y="1122363"/>
            <a:ext cx="9144000" cy="1131310"/>
          </a:xfrm>
        </p:spPr>
        <p:txBody>
          <a:bodyPr>
            <a:normAutofit/>
          </a:bodyPr>
          <a:lstStyle/>
          <a:p>
            <a:r>
              <a:rPr lang="de-DE" dirty="0"/>
              <a:t>Kontakt</a:t>
            </a:r>
          </a:p>
        </p:txBody>
      </p:sp>
      <p:sp>
        <p:nvSpPr>
          <p:cNvPr id="4" name="Inhaltsplatzhalter 3">
            <a:extLst>
              <a:ext uri="{FF2B5EF4-FFF2-40B4-BE49-F238E27FC236}">
                <a16:creationId xmlns:a16="http://schemas.microsoft.com/office/drawing/2014/main" id="{0CADEAFD-9F4C-472A-5CD8-FBD916808A92}"/>
              </a:ext>
            </a:extLst>
          </p:cNvPr>
          <p:cNvSpPr>
            <a:spLocks noGrp="1"/>
          </p:cNvSpPr>
          <p:nvPr>
            <p:ph type="subTitle" idx="1"/>
          </p:nvPr>
        </p:nvSpPr>
        <p:spPr>
          <a:xfrm>
            <a:off x="794327" y="2872509"/>
            <a:ext cx="10520218" cy="2385291"/>
          </a:xfrm>
        </p:spPr>
        <p:txBody>
          <a:bodyPr>
            <a:normAutofit/>
          </a:bodyPr>
          <a:lstStyle/>
          <a:p>
            <a:pPr marL="0" indent="0">
              <a:buNone/>
            </a:pPr>
            <a:r>
              <a:rPr lang="de-DE" dirty="0"/>
              <a:t>Michael Graf</a:t>
            </a:r>
          </a:p>
          <a:p>
            <a:pPr marL="0" indent="0">
              <a:buNone/>
            </a:pPr>
            <a:r>
              <a:rPr lang="de-DE" dirty="0"/>
              <a:t>E-Mail: </a:t>
            </a:r>
            <a:r>
              <a:rPr lang="de-DE" b="1" dirty="0"/>
              <a:t>michael_graf_85@gmx.de</a:t>
            </a:r>
          </a:p>
          <a:p>
            <a:pPr marL="0" indent="0">
              <a:buNone/>
            </a:pPr>
            <a:endParaRPr lang="de-DE" dirty="0"/>
          </a:p>
          <a:p>
            <a:pPr marL="0" indent="0">
              <a:buNone/>
            </a:pPr>
            <a:r>
              <a:rPr lang="de-DE" sz="2000" dirty="0"/>
              <a:t>Vielen Dank für das Interesse und bei Bedarf kann ich jedem Interessierten einen Test-User anlegen.</a:t>
            </a:r>
          </a:p>
          <a:p>
            <a:pPr marL="0" indent="0">
              <a:buNone/>
            </a:pPr>
            <a:endParaRPr lang="de-DE" dirty="0"/>
          </a:p>
        </p:txBody>
      </p:sp>
    </p:spTree>
    <p:extLst>
      <p:ext uri="{BB962C8B-B14F-4D97-AF65-F5344CB8AC3E}">
        <p14:creationId xmlns:p14="http://schemas.microsoft.com/office/powerpoint/2010/main" val="61783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55BB58-B734-70DC-47A4-7CF8C20E7D06}"/>
              </a:ext>
            </a:extLst>
          </p:cNvPr>
          <p:cNvSpPr>
            <a:spLocks noGrp="1"/>
          </p:cNvSpPr>
          <p:nvPr>
            <p:ph type="title"/>
          </p:nvPr>
        </p:nvSpPr>
        <p:spPr/>
        <p:txBody>
          <a:bodyPr/>
          <a:lstStyle/>
          <a:p>
            <a:r>
              <a:rPr lang="de-DE" dirty="0"/>
              <a:t>Technische Details</a:t>
            </a:r>
          </a:p>
        </p:txBody>
      </p:sp>
      <p:sp>
        <p:nvSpPr>
          <p:cNvPr id="3" name="Inhaltsplatzhalter 2">
            <a:extLst>
              <a:ext uri="{FF2B5EF4-FFF2-40B4-BE49-F238E27FC236}">
                <a16:creationId xmlns:a16="http://schemas.microsoft.com/office/drawing/2014/main" id="{74389916-46FE-9CE2-4A72-5CD7B4A59641}"/>
              </a:ext>
            </a:extLst>
          </p:cNvPr>
          <p:cNvSpPr>
            <a:spLocks noGrp="1"/>
          </p:cNvSpPr>
          <p:nvPr>
            <p:ph idx="1"/>
          </p:nvPr>
        </p:nvSpPr>
        <p:spPr/>
        <p:txBody>
          <a:bodyPr>
            <a:normAutofit fontScale="92500" lnSpcReduction="20000"/>
          </a:bodyPr>
          <a:lstStyle/>
          <a:p>
            <a:r>
              <a:rPr lang="de-DE" dirty="0" err="1"/>
              <a:t>KeyCloak</a:t>
            </a:r>
            <a:r>
              <a:rPr lang="de-DE" dirty="0"/>
              <a:t> als IDP (Identity-Provider) Authentifizierung/Autorisierung</a:t>
            </a:r>
          </a:p>
          <a:p>
            <a:r>
              <a:rPr lang="en-US" dirty="0"/>
              <a:t>Spring Boot Backend (Java 21 und </a:t>
            </a:r>
            <a:r>
              <a:rPr lang="en-US" dirty="0" err="1"/>
              <a:t>VirtualThreads</a:t>
            </a:r>
            <a:r>
              <a:rPr lang="en-US" dirty="0"/>
              <a:t>)</a:t>
            </a:r>
          </a:p>
          <a:p>
            <a:pPr lvl="1"/>
            <a:r>
              <a:rPr lang="en-US" dirty="0"/>
              <a:t>Domain-Driven-Design-</a:t>
            </a:r>
            <a:r>
              <a:rPr lang="en-US" dirty="0" err="1"/>
              <a:t>Konzept</a:t>
            </a:r>
            <a:endParaRPr lang="en-US" dirty="0"/>
          </a:p>
          <a:p>
            <a:r>
              <a:rPr lang="de-DE" dirty="0"/>
              <a:t>PostgreSQL Datenbank mit Time-</a:t>
            </a:r>
            <a:r>
              <a:rPr lang="de-DE" dirty="0" err="1"/>
              <a:t>Scale</a:t>
            </a:r>
            <a:r>
              <a:rPr lang="de-DE" dirty="0"/>
              <a:t>-Extension</a:t>
            </a:r>
          </a:p>
          <a:p>
            <a:r>
              <a:rPr lang="de-DE" dirty="0"/>
              <a:t>Angular Frontend</a:t>
            </a:r>
          </a:p>
          <a:p>
            <a:r>
              <a:rPr lang="de-DE" dirty="0" err="1"/>
              <a:t>nginx</a:t>
            </a:r>
            <a:r>
              <a:rPr lang="de-DE" dirty="0"/>
              <a:t> als Reverse Proxy</a:t>
            </a:r>
          </a:p>
          <a:p>
            <a:r>
              <a:rPr lang="de-DE" dirty="0"/>
              <a:t>Jeder einzelne Service Läuft als Container in einer Docker-Umgebung auf einem selbst geghostetem Linux-Server</a:t>
            </a:r>
          </a:p>
          <a:p>
            <a:r>
              <a:rPr lang="de-DE" dirty="0"/>
              <a:t>Voll-Automatisierte CI/CD-Pipeline mit </a:t>
            </a:r>
            <a:r>
              <a:rPr lang="de-DE" dirty="0" err="1"/>
              <a:t>Gitlab</a:t>
            </a:r>
            <a:endParaRPr lang="de-DE" dirty="0"/>
          </a:p>
          <a:p>
            <a:r>
              <a:rPr lang="de-DE" dirty="0"/>
              <a:t>Die Anwendung ist unter folgender URL: </a:t>
            </a:r>
            <a:r>
              <a:rPr lang="de-DE" dirty="0">
                <a:hlinkClick r:id="rId2"/>
              </a:rPr>
              <a:t>https://crypto-bot.mg-it.de/</a:t>
            </a:r>
            <a:r>
              <a:rPr lang="de-DE" dirty="0"/>
              <a:t> erreichbar</a:t>
            </a:r>
          </a:p>
          <a:p>
            <a:endParaRPr lang="de-DE" dirty="0"/>
          </a:p>
        </p:txBody>
      </p:sp>
    </p:spTree>
    <p:extLst>
      <p:ext uri="{BB962C8B-B14F-4D97-AF65-F5344CB8AC3E}">
        <p14:creationId xmlns:p14="http://schemas.microsoft.com/office/powerpoint/2010/main" val="2683350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F42D3-16E2-EC91-0405-8247F32F38F3}"/>
              </a:ext>
            </a:extLst>
          </p:cNvPr>
          <p:cNvSpPr>
            <a:spLocks noGrp="1"/>
          </p:cNvSpPr>
          <p:nvPr>
            <p:ph type="title"/>
          </p:nvPr>
        </p:nvSpPr>
        <p:spPr/>
        <p:txBody>
          <a:bodyPr/>
          <a:lstStyle/>
          <a:p>
            <a:r>
              <a:rPr lang="de-DE" dirty="0"/>
              <a:t>Über den Entwickler</a:t>
            </a:r>
          </a:p>
        </p:txBody>
      </p:sp>
      <p:sp>
        <p:nvSpPr>
          <p:cNvPr id="3" name="Inhaltsplatzhalter 2">
            <a:extLst>
              <a:ext uri="{FF2B5EF4-FFF2-40B4-BE49-F238E27FC236}">
                <a16:creationId xmlns:a16="http://schemas.microsoft.com/office/drawing/2014/main" id="{50F6F71D-CAB1-F2D0-A2A5-C93EFF016D2C}"/>
              </a:ext>
            </a:extLst>
          </p:cNvPr>
          <p:cNvSpPr>
            <a:spLocks noGrp="1"/>
          </p:cNvSpPr>
          <p:nvPr>
            <p:ph idx="1"/>
          </p:nvPr>
        </p:nvSpPr>
        <p:spPr/>
        <p:txBody>
          <a:bodyPr/>
          <a:lstStyle/>
          <a:p>
            <a:r>
              <a:rPr lang="de-DE" dirty="0"/>
              <a:t>Das MGR steht für Michael Graf, ich bin 39 Jahre alt, wohne in Großburgwedel und bin Senior Entwickler, </a:t>
            </a:r>
            <a:r>
              <a:rPr lang="de-DE" dirty="0" err="1"/>
              <a:t>Fullstack</a:t>
            </a:r>
            <a:r>
              <a:rPr lang="de-DE" dirty="0"/>
              <a:t> und </a:t>
            </a:r>
            <a:r>
              <a:rPr lang="de-DE" dirty="0" err="1"/>
              <a:t>DevOps</a:t>
            </a:r>
            <a:r>
              <a:rPr lang="de-DE" dirty="0"/>
              <a:t> Engineer.</a:t>
            </a:r>
          </a:p>
          <a:p>
            <a:r>
              <a:rPr lang="de-DE" dirty="0"/>
              <a:t>Das Projekt entwickele ich allein seit 2 ½ Jahren privat nebenbei.</a:t>
            </a:r>
          </a:p>
          <a:p>
            <a:r>
              <a:rPr lang="de-DE" dirty="0"/>
              <a:t>Über meine Homepage bekommt man einen etwas umfangreicheren Eindruck von mir: </a:t>
            </a:r>
            <a:r>
              <a:rPr lang="de-DE" dirty="0">
                <a:hlinkClick r:id="rId2"/>
              </a:rPr>
              <a:t>https://mg-it.de/</a:t>
            </a:r>
            <a:endParaRPr lang="de-DE" dirty="0"/>
          </a:p>
          <a:p>
            <a:endParaRPr lang="de-DE" dirty="0"/>
          </a:p>
        </p:txBody>
      </p:sp>
    </p:spTree>
    <p:extLst>
      <p:ext uri="{BB962C8B-B14F-4D97-AF65-F5344CB8AC3E}">
        <p14:creationId xmlns:p14="http://schemas.microsoft.com/office/powerpoint/2010/main" val="1517754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B50EA7-CC82-178C-BE3B-4D8EFD814148}"/>
              </a:ext>
            </a:extLst>
          </p:cNvPr>
          <p:cNvSpPr>
            <a:spLocks noGrp="1"/>
          </p:cNvSpPr>
          <p:nvPr>
            <p:ph type="title"/>
          </p:nvPr>
        </p:nvSpPr>
        <p:spPr>
          <a:xfrm>
            <a:off x="505390" y="365125"/>
            <a:ext cx="10848410" cy="558511"/>
          </a:xfrm>
        </p:spPr>
        <p:txBody>
          <a:bodyPr>
            <a:normAutofit fontScale="90000"/>
          </a:bodyPr>
          <a:lstStyle/>
          <a:p>
            <a:r>
              <a:rPr lang="de-DE" dirty="0"/>
              <a:t>Anmeldung</a:t>
            </a:r>
          </a:p>
        </p:txBody>
      </p:sp>
      <p:sp>
        <p:nvSpPr>
          <p:cNvPr id="12" name="Inhaltsplatzhalter 11">
            <a:extLst>
              <a:ext uri="{FF2B5EF4-FFF2-40B4-BE49-F238E27FC236}">
                <a16:creationId xmlns:a16="http://schemas.microsoft.com/office/drawing/2014/main" id="{641FD04E-BC41-2953-8BD6-CE339F853FD0}"/>
              </a:ext>
            </a:extLst>
          </p:cNvPr>
          <p:cNvSpPr>
            <a:spLocks noGrp="1"/>
          </p:cNvSpPr>
          <p:nvPr>
            <p:ph sz="half" idx="2"/>
          </p:nvPr>
        </p:nvSpPr>
        <p:spPr>
          <a:xfrm>
            <a:off x="6428810" y="1302327"/>
            <a:ext cx="5329081" cy="4874636"/>
          </a:xfrm>
        </p:spPr>
        <p:txBody>
          <a:bodyPr>
            <a:normAutofit/>
          </a:bodyPr>
          <a:lstStyle/>
          <a:p>
            <a:pPr marL="0" indent="0">
              <a:buNone/>
            </a:pPr>
            <a:r>
              <a:rPr lang="de-DE" sz="2000" dirty="0"/>
              <a:t>Der gesamte Funktionsumfang der Seite ist gesichert hinter einer Anmeldung die mit dem IDP </a:t>
            </a:r>
            <a:r>
              <a:rPr lang="de-DE" sz="2000" dirty="0" err="1"/>
              <a:t>KeyCloak</a:t>
            </a:r>
            <a:r>
              <a:rPr lang="de-DE" sz="2000" dirty="0"/>
              <a:t> umgesetzt wurde.</a:t>
            </a:r>
          </a:p>
          <a:p>
            <a:pPr marL="0" indent="0">
              <a:buNone/>
            </a:pPr>
            <a:endParaRPr lang="de-DE" sz="2000" dirty="0"/>
          </a:p>
          <a:p>
            <a:pPr marL="0" indent="0">
              <a:buNone/>
            </a:pPr>
            <a:r>
              <a:rPr lang="de-DE" sz="2000" dirty="0"/>
              <a:t>Ohne Authentifizierung wird man sofort zur Anmeldeseite geleitet und kann keine andere Aktion ausführen.</a:t>
            </a:r>
          </a:p>
          <a:p>
            <a:pPr marL="0" indent="0">
              <a:buNone/>
            </a:pPr>
            <a:endParaRPr lang="de-DE" sz="2000" dirty="0"/>
          </a:p>
          <a:p>
            <a:pPr marL="0" indent="0">
              <a:buNone/>
            </a:pPr>
            <a:r>
              <a:rPr lang="de-DE" sz="2000" dirty="0"/>
              <a:t>Aus Sicherheitsgründen ist die gesamte Kommunikation mit dem Server-System nur mit gültigem Access-Token möglich, deshalb sendet das Frontend in jedem Request den Access-Token mit zum Server und kommuniziert selbst mit dem IDP um in regelmäßigen Abständen den Token zu erneuern.</a:t>
            </a:r>
          </a:p>
        </p:txBody>
      </p:sp>
      <p:pic>
        <p:nvPicPr>
          <p:cNvPr id="3" name="Inhaltsplatzhalter 6">
            <a:extLst>
              <a:ext uri="{FF2B5EF4-FFF2-40B4-BE49-F238E27FC236}">
                <a16:creationId xmlns:a16="http://schemas.microsoft.com/office/drawing/2014/main" id="{F006334B-B134-0417-391A-E38878C3E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90" y="1302327"/>
            <a:ext cx="5590610" cy="5093508"/>
          </a:xfrm>
          <a:prstGeom prst="rect">
            <a:avLst/>
          </a:prstGeom>
        </p:spPr>
      </p:pic>
    </p:spTree>
    <p:extLst>
      <p:ext uri="{BB962C8B-B14F-4D97-AF65-F5344CB8AC3E}">
        <p14:creationId xmlns:p14="http://schemas.microsoft.com/office/powerpoint/2010/main" val="611371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B50EA7-CC82-178C-BE3B-4D8EFD814148}"/>
              </a:ext>
            </a:extLst>
          </p:cNvPr>
          <p:cNvSpPr>
            <a:spLocks noGrp="1"/>
          </p:cNvSpPr>
          <p:nvPr>
            <p:ph type="title"/>
          </p:nvPr>
        </p:nvSpPr>
        <p:spPr>
          <a:xfrm>
            <a:off x="505390" y="365125"/>
            <a:ext cx="10848410" cy="558511"/>
          </a:xfrm>
        </p:spPr>
        <p:txBody>
          <a:bodyPr>
            <a:normAutofit fontScale="90000"/>
          </a:bodyPr>
          <a:lstStyle/>
          <a:p>
            <a:r>
              <a:rPr lang="de-DE" dirty="0"/>
              <a:t>Seitennavigation - Menü</a:t>
            </a:r>
          </a:p>
        </p:txBody>
      </p:sp>
      <p:sp>
        <p:nvSpPr>
          <p:cNvPr id="12" name="Inhaltsplatzhalter 11">
            <a:extLst>
              <a:ext uri="{FF2B5EF4-FFF2-40B4-BE49-F238E27FC236}">
                <a16:creationId xmlns:a16="http://schemas.microsoft.com/office/drawing/2014/main" id="{641FD04E-BC41-2953-8BD6-CE339F853FD0}"/>
              </a:ext>
            </a:extLst>
          </p:cNvPr>
          <p:cNvSpPr>
            <a:spLocks noGrp="1"/>
          </p:cNvSpPr>
          <p:nvPr>
            <p:ph sz="half" idx="2"/>
          </p:nvPr>
        </p:nvSpPr>
        <p:spPr>
          <a:xfrm>
            <a:off x="6954982" y="1302327"/>
            <a:ext cx="4950690" cy="4874636"/>
          </a:xfrm>
        </p:spPr>
        <p:txBody>
          <a:bodyPr>
            <a:normAutofit/>
          </a:bodyPr>
          <a:lstStyle/>
          <a:p>
            <a:pPr marL="0" indent="0">
              <a:buNone/>
            </a:pPr>
            <a:r>
              <a:rPr lang="de-DE" sz="2000" dirty="0"/>
              <a:t>Es gibt nur 2 Hauptseiten +  Usereinstellungen</a:t>
            </a:r>
          </a:p>
          <a:p>
            <a:r>
              <a:rPr lang="de-DE" sz="2000" dirty="0"/>
              <a:t>Wallet-Seite</a:t>
            </a:r>
            <a:endParaRPr lang="de-DE" sz="1600" dirty="0"/>
          </a:p>
          <a:p>
            <a:r>
              <a:rPr lang="de-DE" sz="2000" dirty="0"/>
              <a:t>Analyse-Seite</a:t>
            </a:r>
          </a:p>
          <a:p>
            <a:pPr marL="0" indent="0">
              <a:buNone/>
            </a:pPr>
            <a:r>
              <a:rPr lang="de-DE" sz="2000" dirty="0"/>
              <a:t>Alle anderen Einstellungen (Im Kopf jeder Tabelle) öffnen sich in einem Dialogfenster und legen sich übereinander, lassen aber den Hintergrund abgedunkelt sichtbar, um den Fokus nie zu verlieren. Durch daneben klicken schließen sie sich nacheinander wieder.</a:t>
            </a:r>
          </a:p>
          <a:p>
            <a:pPr marL="0" indent="0">
              <a:buNone/>
            </a:pPr>
            <a:endParaRPr lang="de-DE" sz="2000" dirty="0"/>
          </a:p>
          <a:p>
            <a:pPr marL="0" indent="0">
              <a:buNone/>
            </a:pPr>
            <a:r>
              <a:rPr lang="de-DE" sz="2000" dirty="0"/>
              <a:t>Ebenfalls im Menü kann der User die aktive Trading-Plattform einstellen, mit der er arbeiten möchte.</a:t>
            </a:r>
          </a:p>
        </p:txBody>
      </p:sp>
      <p:pic>
        <p:nvPicPr>
          <p:cNvPr id="7" name="Inhaltsplatzhalter 6">
            <a:extLst>
              <a:ext uri="{FF2B5EF4-FFF2-40B4-BE49-F238E27FC236}">
                <a16:creationId xmlns:a16="http://schemas.microsoft.com/office/drawing/2014/main" id="{2CEF30DD-6E41-5FEF-D98B-0AF59893C86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390" y="1302328"/>
            <a:ext cx="6357163" cy="4729018"/>
          </a:xfrm>
        </p:spPr>
      </p:pic>
    </p:spTree>
    <p:extLst>
      <p:ext uri="{BB962C8B-B14F-4D97-AF65-F5344CB8AC3E}">
        <p14:creationId xmlns:p14="http://schemas.microsoft.com/office/powerpoint/2010/main" val="2302760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B50EA7-CC82-178C-BE3B-4D8EFD814148}"/>
              </a:ext>
            </a:extLst>
          </p:cNvPr>
          <p:cNvSpPr>
            <a:spLocks noGrp="1"/>
          </p:cNvSpPr>
          <p:nvPr>
            <p:ph type="title"/>
          </p:nvPr>
        </p:nvSpPr>
        <p:spPr>
          <a:xfrm>
            <a:off x="505390" y="365125"/>
            <a:ext cx="10848410" cy="558511"/>
          </a:xfrm>
        </p:spPr>
        <p:txBody>
          <a:bodyPr>
            <a:normAutofit fontScale="90000"/>
          </a:bodyPr>
          <a:lstStyle/>
          <a:p>
            <a:r>
              <a:rPr lang="de-DE" dirty="0"/>
              <a:t>Wallet-Seite</a:t>
            </a:r>
          </a:p>
        </p:txBody>
      </p:sp>
      <p:pic>
        <p:nvPicPr>
          <p:cNvPr id="5" name="Inhaltsplatzhalter 4">
            <a:extLst>
              <a:ext uri="{FF2B5EF4-FFF2-40B4-BE49-F238E27FC236}">
                <a16:creationId xmlns:a16="http://schemas.microsoft.com/office/drawing/2014/main" id="{33FA38F5-2F18-280B-F97E-831833C716C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p:blipFill>
        <p:spPr>
          <a:xfrm>
            <a:off x="505390" y="1302327"/>
            <a:ext cx="6681731" cy="4972360"/>
          </a:xfrm>
        </p:spPr>
      </p:pic>
      <p:sp>
        <p:nvSpPr>
          <p:cNvPr id="12" name="Inhaltsplatzhalter 11">
            <a:extLst>
              <a:ext uri="{FF2B5EF4-FFF2-40B4-BE49-F238E27FC236}">
                <a16:creationId xmlns:a16="http://schemas.microsoft.com/office/drawing/2014/main" id="{641FD04E-BC41-2953-8BD6-CE339F853FD0}"/>
              </a:ext>
            </a:extLst>
          </p:cNvPr>
          <p:cNvSpPr>
            <a:spLocks noGrp="1"/>
          </p:cNvSpPr>
          <p:nvPr>
            <p:ph sz="half" idx="2"/>
          </p:nvPr>
        </p:nvSpPr>
        <p:spPr>
          <a:xfrm>
            <a:off x="7398327" y="1302327"/>
            <a:ext cx="4359564" cy="4874636"/>
          </a:xfrm>
        </p:spPr>
        <p:txBody>
          <a:bodyPr>
            <a:normAutofit lnSpcReduction="10000"/>
          </a:bodyPr>
          <a:lstStyle/>
          <a:p>
            <a:pPr marL="0" indent="0">
              <a:buNone/>
            </a:pPr>
            <a:r>
              <a:rPr lang="de-DE" sz="2000" dirty="0"/>
              <a:t>Die Wallet Seite zeigt alle </a:t>
            </a:r>
            <a:r>
              <a:rPr lang="de-DE" sz="2000" dirty="0" err="1"/>
              <a:t>Coins</a:t>
            </a:r>
            <a:r>
              <a:rPr lang="de-DE" sz="2000" dirty="0"/>
              <a:t> mit Mengen und Preisen an, die der User auf der gewählten Trading-Plattform besitzt.</a:t>
            </a:r>
          </a:p>
          <a:p>
            <a:pPr marL="0" indent="0">
              <a:buNone/>
            </a:pPr>
            <a:r>
              <a:rPr lang="de-DE" sz="2000" dirty="0"/>
              <a:t>Der Inhalt der Tabelle aktualisiert sich alle 5 Sekunden. </a:t>
            </a:r>
          </a:p>
          <a:p>
            <a:pPr marL="0" indent="0">
              <a:buNone/>
            </a:pPr>
            <a:r>
              <a:rPr lang="de-DE" sz="2000" dirty="0"/>
              <a:t>Rechts im Header der Tabelle sind mehrere Aktions-Buttons, die Folgende Einstellungen im Dialog-Fenster öffnen:</a:t>
            </a:r>
          </a:p>
          <a:p>
            <a:endParaRPr lang="de-DE" sz="1000" dirty="0"/>
          </a:p>
          <a:p>
            <a:pPr lvl="1">
              <a:lnSpc>
                <a:spcPct val="80000"/>
              </a:lnSpc>
            </a:pPr>
            <a:r>
              <a:rPr lang="de-DE" sz="1600" dirty="0"/>
              <a:t>Portfoliomanagement</a:t>
            </a:r>
          </a:p>
          <a:p>
            <a:pPr lvl="1">
              <a:lnSpc>
                <a:spcPct val="80000"/>
              </a:lnSpc>
            </a:pPr>
            <a:r>
              <a:rPr lang="de-DE" sz="1600" dirty="0"/>
              <a:t>Globale Events</a:t>
            </a:r>
          </a:p>
          <a:p>
            <a:pPr lvl="1">
              <a:lnSpc>
                <a:spcPct val="80000"/>
              </a:lnSpc>
            </a:pPr>
            <a:r>
              <a:rPr lang="de-DE" sz="1600" dirty="0"/>
              <a:t>Automatisierte Handel Einstellungen</a:t>
            </a:r>
          </a:p>
          <a:p>
            <a:pPr lvl="1">
              <a:lnSpc>
                <a:spcPct val="80000"/>
              </a:lnSpc>
            </a:pPr>
            <a:r>
              <a:rPr lang="de-DE" sz="1600" dirty="0"/>
              <a:t>Testergebnisse</a:t>
            </a:r>
          </a:p>
          <a:p>
            <a:pPr lvl="1">
              <a:lnSpc>
                <a:spcPct val="80000"/>
              </a:lnSpc>
            </a:pPr>
            <a:r>
              <a:rPr lang="de-DE" sz="1600" dirty="0"/>
              <a:t>Preiskurve </a:t>
            </a:r>
            <a:r>
              <a:rPr lang="de-DE" sz="1200" dirty="0"/>
              <a:t>(Auch in der Reihe eines </a:t>
            </a:r>
            <a:r>
              <a:rPr lang="de-DE" sz="1200" dirty="0" err="1"/>
              <a:t>Coins</a:t>
            </a:r>
            <a:r>
              <a:rPr lang="de-DE" sz="1200" dirty="0"/>
              <a:t>)</a:t>
            </a:r>
          </a:p>
          <a:p>
            <a:pPr lvl="1">
              <a:lnSpc>
                <a:spcPct val="80000"/>
              </a:lnSpc>
            </a:pPr>
            <a:r>
              <a:rPr lang="de-DE" sz="1600" dirty="0"/>
              <a:t>Alles Verkaufen-Aktion</a:t>
            </a:r>
          </a:p>
          <a:p>
            <a:pPr lvl="1">
              <a:lnSpc>
                <a:spcPct val="80000"/>
              </a:lnSpc>
            </a:pPr>
            <a:r>
              <a:rPr lang="de-DE" sz="1600" dirty="0"/>
              <a:t>Manueller Handel </a:t>
            </a:r>
            <a:r>
              <a:rPr lang="de-DE" sz="1200" dirty="0"/>
              <a:t>(Nur in der Reihe eines </a:t>
            </a:r>
            <a:r>
              <a:rPr lang="de-DE" sz="1200" dirty="0" err="1"/>
              <a:t>Coins</a:t>
            </a:r>
            <a:r>
              <a:rPr lang="de-DE" sz="1200" dirty="0"/>
              <a:t>)</a:t>
            </a:r>
          </a:p>
        </p:txBody>
      </p:sp>
    </p:spTree>
    <p:extLst>
      <p:ext uri="{BB962C8B-B14F-4D97-AF65-F5344CB8AC3E}">
        <p14:creationId xmlns:p14="http://schemas.microsoft.com/office/powerpoint/2010/main" val="3161223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B50EA7-CC82-178C-BE3B-4D8EFD814148}"/>
              </a:ext>
            </a:extLst>
          </p:cNvPr>
          <p:cNvSpPr>
            <a:spLocks noGrp="1"/>
          </p:cNvSpPr>
          <p:nvPr>
            <p:ph type="title"/>
          </p:nvPr>
        </p:nvSpPr>
        <p:spPr>
          <a:xfrm>
            <a:off x="505390" y="365125"/>
            <a:ext cx="10848410" cy="558511"/>
          </a:xfrm>
        </p:spPr>
        <p:txBody>
          <a:bodyPr>
            <a:normAutofit fontScale="90000"/>
          </a:bodyPr>
          <a:lstStyle/>
          <a:p>
            <a:r>
              <a:rPr lang="de-DE" dirty="0"/>
              <a:t>Das Preiskurvendiagramm</a:t>
            </a:r>
          </a:p>
        </p:txBody>
      </p:sp>
      <p:sp>
        <p:nvSpPr>
          <p:cNvPr id="12" name="Inhaltsplatzhalter 11">
            <a:extLst>
              <a:ext uri="{FF2B5EF4-FFF2-40B4-BE49-F238E27FC236}">
                <a16:creationId xmlns:a16="http://schemas.microsoft.com/office/drawing/2014/main" id="{641FD04E-BC41-2953-8BD6-CE339F853FD0}"/>
              </a:ext>
            </a:extLst>
          </p:cNvPr>
          <p:cNvSpPr>
            <a:spLocks noGrp="1"/>
          </p:cNvSpPr>
          <p:nvPr>
            <p:ph sz="half" idx="2"/>
          </p:nvPr>
        </p:nvSpPr>
        <p:spPr>
          <a:xfrm>
            <a:off x="7416800" y="1302327"/>
            <a:ext cx="4498109" cy="4874636"/>
          </a:xfrm>
        </p:spPr>
        <p:txBody>
          <a:bodyPr>
            <a:normAutofit fontScale="92500" lnSpcReduction="10000"/>
          </a:bodyPr>
          <a:lstStyle/>
          <a:p>
            <a:pPr marL="0" indent="0">
              <a:buNone/>
            </a:pPr>
            <a:r>
              <a:rPr lang="de-DE" sz="2000" dirty="0"/>
              <a:t>Das Diagramm zeigt 3 Kurven an. Die Sekunden-Preise im 5 Sekunden Takt, die Stundenkurve und eine einstellbare Durchschnitts-Glättung.</a:t>
            </a:r>
          </a:p>
          <a:p>
            <a:pPr marL="0" indent="0">
              <a:buNone/>
            </a:pPr>
            <a:r>
              <a:rPr lang="de-DE" sz="2000" dirty="0"/>
              <a:t>Zudem können getätigte Handel/Trades, die für den Sichtbereich mit einem errechneten Gewinn/Verlust in % angezeigt werden.</a:t>
            </a:r>
          </a:p>
          <a:p>
            <a:pPr marL="0" indent="0">
              <a:buNone/>
            </a:pPr>
            <a:r>
              <a:rPr lang="de-DE" sz="2000" dirty="0"/>
              <a:t>Das Tooltip zeigt Informationen zu den Kurven an, wenn man drüber </a:t>
            </a:r>
            <a:r>
              <a:rPr lang="de-DE" sz="2000" dirty="0" err="1"/>
              <a:t>hovert</a:t>
            </a:r>
            <a:r>
              <a:rPr lang="de-DE" sz="2000" dirty="0"/>
              <a:t> und wenn man einen Punkt </a:t>
            </a:r>
            <a:r>
              <a:rPr lang="de-DE" sz="2000" dirty="0" err="1"/>
              <a:t>toggelt</a:t>
            </a:r>
            <a:r>
              <a:rPr lang="de-DE" sz="2000" dirty="0"/>
              <a:t>, kann man diesen mit allen anderen Punkten vergleichen.</a:t>
            </a:r>
          </a:p>
          <a:p>
            <a:pPr marL="0" indent="0">
              <a:buNone/>
            </a:pPr>
            <a:r>
              <a:rPr lang="de-DE" sz="2000" dirty="0"/>
              <a:t>Das Diagramm hat 3 Filterfunktionen</a:t>
            </a:r>
          </a:p>
          <a:p>
            <a:endParaRPr lang="de-DE" sz="1000" dirty="0"/>
          </a:p>
          <a:p>
            <a:pPr lvl="1"/>
            <a:r>
              <a:rPr lang="de-DE" sz="1800" dirty="0"/>
              <a:t>Nur Preise von Heute </a:t>
            </a:r>
          </a:p>
          <a:p>
            <a:pPr lvl="1"/>
            <a:r>
              <a:rPr lang="de-DE" sz="1800" dirty="0"/>
              <a:t>Individueller Zeitraum </a:t>
            </a:r>
          </a:p>
          <a:p>
            <a:pPr lvl="1"/>
            <a:r>
              <a:rPr lang="de-DE" sz="1800" dirty="0"/>
              <a:t>Zeitfenster mitlaufend</a:t>
            </a:r>
          </a:p>
        </p:txBody>
      </p:sp>
      <p:pic>
        <p:nvPicPr>
          <p:cNvPr id="11" name="Inhaltsplatzhalter 10">
            <a:extLst>
              <a:ext uri="{FF2B5EF4-FFF2-40B4-BE49-F238E27FC236}">
                <a16:creationId xmlns:a16="http://schemas.microsoft.com/office/drawing/2014/main" id="{0697914F-DB03-06FB-26B2-6F9BF73C2EF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389" y="1302327"/>
            <a:ext cx="6681731" cy="4979080"/>
          </a:xfrm>
        </p:spPr>
      </p:pic>
    </p:spTree>
    <p:extLst>
      <p:ext uri="{BB962C8B-B14F-4D97-AF65-F5344CB8AC3E}">
        <p14:creationId xmlns:p14="http://schemas.microsoft.com/office/powerpoint/2010/main" val="90749058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3047</Words>
  <Application>Microsoft Office PowerPoint</Application>
  <PresentationFormat>Breitbild</PresentationFormat>
  <Paragraphs>244</Paragraphs>
  <Slides>34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34</vt:i4>
      </vt:variant>
    </vt:vector>
  </HeadingPairs>
  <TitlesOfParts>
    <vt:vector size="38" baseType="lpstr">
      <vt:lpstr>Arial</vt:lpstr>
      <vt:lpstr>Calibri</vt:lpstr>
      <vt:lpstr>Calibri Light</vt:lpstr>
      <vt:lpstr>Office</vt:lpstr>
      <vt:lpstr>Projektübersicht</vt:lpstr>
      <vt:lpstr>Funktionsumfang</vt:lpstr>
      <vt:lpstr>PowerPoint-Präsentation</vt:lpstr>
      <vt:lpstr>Technische Details</vt:lpstr>
      <vt:lpstr>Über den Entwickler</vt:lpstr>
      <vt:lpstr>Anmeldung</vt:lpstr>
      <vt:lpstr>Seitennavigation - Menü</vt:lpstr>
      <vt:lpstr>Wallet-Seite</vt:lpstr>
      <vt:lpstr>Das Preiskurvendiagramm</vt:lpstr>
      <vt:lpstr>Portfolio-Management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Kurven-Analyse-Seite</vt:lpstr>
      <vt:lpstr>Manueller Handel</vt:lpstr>
      <vt:lpstr>Kontakt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Graf</dc:creator>
  <cp:lastModifiedBy>Michael Graf</cp:lastModifiedBy>
  <cp:revision>85</cp:revision>
  <dcterms:created xsi:type="dcterms:W3CDTF">2024-07-22T14:04:23Z</dcterms:created>
  <dcterms:modified xsi:type="dcterms:W3CDTF">2024-07-25T13:14:12Z</dcterms:modified>
</cp:coreProperties>
</file>